
<file path=[Content_Types].xml><?xml version="1.0" encoding="utf-8"?>
<Types xmlns="http://schemas.openxmlformats.org/package/2006/content-types">
  <Default Extension="xml" ContentType="application/xml"/>
  <Default Extension="jpeg" ContentType="image/jpeg"/>
  <Default Extension="mp4" ContentType="video/mp4"/>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334" r:id="rId1"/>
  </p:sldMasterIdLst>
  <p:notesMasterIdLst>
    <p:notesMasterId r:id="rId27"/>
  </p:notesMasterIdLst>
  <p:sldIdLst>
    <p:sldId id="256" r:id="rId2"/>
    <p:sldId id="258" r:id="rId3"/>
    <p:sldId id="259" r:id="rId4"/>
    <p:sldId id="260" r:id="rId5"/>
    <p:sldId id="261" r:id="rId6"/>
    <p:sldId id="292" r:id="rId7"/>
    <p:sldId id="293" r:id="rId8"/>
    <p:sldId id="291" r:id="rId9"/>
    <p:sldId id="262" r:id="rId10"/>
    <p:sldId id="285" r:id="rId11"/>
    <p:sldId id="294" r:id="rId12"/>
    <p:sldId id="263" r:id="rId13"/>
    <p:sldId id="289" r:id="rId14"/>
    <p:sldId id="286" r:id="rId15"/>
    <p:sldId id="267" r:id="rId16"/>
    <p:sldId id="295" r:id="rId17"/>
    <p:sldId id="288" r:id="rId18"/>
    <p:sldId id="265" r:id="rId19"/>
    <p:sldId id="287" r:id="rId20"/>
    <p:sldId id="266" r:id="rId21"/>
    <p:sldId id="268" r:id="rId22"/>
    <p:sldId id="281" r:id="rId23"/>
    <p:sldId id="280" r:id="rId24"/>
    <p:sldId id="284" r:id="rId25"/>
    <p:sldId id="290" r:id="rId26"/>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Gothic"/>
        <a:ea typeface="Century Gothic"/>
        <a:cs typeface="Century Gothic"/>
        <a:sym typeface="Century Gothic"/>
      </a:defRPr>
    </a:lvl1pPr>
    <a:lvl2pPr marL="0" marR="0" indent="457200" algn="r"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Gothic"/>
        <a:ea typeface="Century Gothic"/>
        <a:cs typeface="Century Gothic"/>
        <a:sym typeface="Century Gothic"/>
      </a:defRPr>
    </a:lvl2pPr>
    <a:lvl3pPr marL="0" marR="0" indent="914400" algn="r"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Gothic"/>
        <a:ea typeface="Century Gothic"/>
        <a:cs typeface="Century Gothic"/>
        <a:sym typeface="Century Gothic"/>
      </a:defRPr>
    </a:lvl3pPr>
    <a:lvl4pPr marL="0" marR="0" indent="1371600" algn="r"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Gothic"/>
        <a:ea typeface="Century Gothic"/>
        <a:cs typeface="Century Gothic"/>
        <a:sym typeface="Century Gothic"/>
      </a:defRPr>
    </a:lvl4pPr>
    <a:lvl5pPr marL="0" marR="0" indent="1828800" algn="r"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Gothic"/>
        <a:ea typeface="Century Gothic"/>
        <a:cs typeface="Century Gothic"/>
        <a:sym typeface="Century Gothic"/>
      </a:defRPr>
    </a:lvl5pPr>
    <a:lvl6pPr marL="0" marR="0" indent="2286000" algn="r"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Gothic"/>
        <a:ea typeface="Century Gothic"/>
        <a:cs typeface="Century Gothic"/>
        <a:sym typeface="Century Gothic"/>
      </a:defRPr>
    </a:lvl6pPr>
    <a:lvl7pPr marL="0" marR="0" indent="2743200" algn="r"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Gothic"/>
        <a:ea typeface="Century Gothic"/>
        <a:cs typeface="Century Gothic"/>
        <a:sym typeface="Century Gothic"/>
      </a:defRPr>
    </a:lvl7pPr>
    <a:lvl8pPr marL="0" marR="0" indent="3200400" algn="r"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Gothic"/>
        <a:ea typeface="Century Gothic"/>
        <a:cs typeface="Century Gothic"/>
        <a:sym typeface="Century Gothic"/>
      </a:defRPr>
    </a:lvl8pPr>
    <a:lvl9pPr marL="0" marR="0" indent="3657600" algn="r"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Gothic"/>
        <a:ea typeface="Century Gothic"/>
        <a:cs typeface="Century Gothic"/>
        <a:sym typeface="Century Gothic"/>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nielxp75@gmail.com" initials="" lastIdx="1" clrIdx="0">
    <p:extLst/>
  </p:cmAuthor>
  <p:cmAuthor id="2" name="danielxp75@gmail.com" initials=" [2]" lastIdx="1"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Century Gothic"/>
          <a:ea typeface="Century Gothic"/>
          <a:cs typeface="Century Gothic"/>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CCCA"/>
          </a:solidFill>
        </a:fill>
      </a:tcStyle>
    </a:wholeTbl>
    <a:band2H>
      <a:tcTxStyle/>
      <a:tcStyle>
        <a:tcBdr/>
        <a:fill>
          <a:solidFill>
            <a:srgbClr val="F0E7E6"/>
          </a:solidFill>
        </a:fill>
      </a:tcStyle>
    </a:band2H>
    <a:firstCol>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entury Gothic"/>
          <a:ea typeface="Century Gothic"/>
          <a:cs typeface="Century Gothic"/>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FD8CF"/>
          </a:solidFill>
        </a:fill>
      </a:tcStyle>
    </a:wholeTbl>
    <a:band2H>
      <a:tcTxStyle/>
      <a:tcStyle>
        <a:tcBdr/>
        <a:fill>
          <a:solidFill>
            <a:srgbClr val="EFECE8"/>
          </a:solidFill>
        </a:fill>
      </a:tcStyle>
    </a:band2H>
    <a:firstCol>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entury Gothic"/>
          <a:ea typeface="Century Gothic"/>
          <a:cs typeface="Century Gothic"/>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3E2DB"/>
          </a:solidFill>
        </a:fill>
      </a:tcStyle>
    </a:wholeTbl>
    <a:band2H>
      <a:tcTxStyle/>
      <a:tcStyle>
        <a:tcBdr/>
        <a:fill>
          <a:solidFill>
            <a:srgbClr val="EAF1EE"/>
          </a:solidFill>
        </a:fill>
      </a:tcStyle>
    </a:band2H>
    <a:firstCol>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entury Gothic"/>
          <a:ea typeface="Century Gothic"/>
          <a:cs typeface="Century Gothic"/>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Century Gothic"/>
          <a:ea typeface="Century Gothic"/>
          <a:cs typeface="Century Gothic"/>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entury Gothic"/>
          <a:ea typeface="Century Gothic"/>
          <a:cs typeface="Century Gothic"/>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entury Gothic"/>
          <a:ea typeface="Century Gothic"/>
          <a:cs typeface="Century Gothic"/>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entury Gothic"/>
          <a:ea typeface="Century Gothic"/>
          <a:cs typeface="Century Gothic"/>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entury Gothic"/>
          <a:ea typeface="Century Gothic"/>
          <a:cs typeface="Century Gothic"/>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Century Gothic"/>
          <a:ea typeface="Century Gothic"/>
          <a:cs typeface="Century Gothic"/>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entury Gothic"/>
          <a:ea typeface="Century Gothic"/>
          <a:cs typeface="Century Gothic"/>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entury Gothic"/>
          <a:ea typeface="Century Gothic"/>
          <a:cs typeface="Century Gothic"/>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56"/>
    <p:restoredTop sz="76298"/>
  </p:normalViewPr>
  <p:slideViewPr>
    <p:cSldViewPr snapToGrid="0" snapToObjects="1">
      <p:cViewPr>
        <p:scale>
          <a:sx n="93" d="100"/>
          <a:sy n="93" d="100"/>
        </p:scale>
        <p:origin x="1080" y="2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commentAuthors" Target="commentAuthors.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13" name="Shape 413"/>
          <p:cNvSpPr>
            <a:spLocks noGrp="1" noRot="1" noChangeAspect="1"/>
          </p:cNvSpPr>
          <p:nvPr>
            <p:ph type="sldImg"/>
          </p:nvPr>
        </p:nvSpPr>
        <p:spPr>
          <a:xfrm>
            <a:off x="1143000" y="685800"/>
            <a:ext cx="4572000" cy="3429000"/>
          </a:xfrm>
          <a:prstGeom prst="rect">
            <a:avLst/>
          </a:prstGeom>
        </p:spPr>
        <p:txBody>
          <a:bodyPr/>
          <a:lstStyle/>
          <a:p>
            <a:endParaRPr/>
          </a:p>
        </p:txBody>
      </p:sp>
      <p:sp>
        <p:nvSpPr>
          <p:cNvPr id="414" name="Shape 41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2400">
        <a:latin typeface="+mj-lt"/>
        <a:ea typeface="+mj-ea"/>
        <a:cs typeface="+mj-cs"/>
        <a:sym typeface="Calibri"/>
      </a:defRPr>
    </a:lvl1pPr>
    <a:lvl2pPr indent="228600" latinLnBrk="0">
      <a:defRPr sz="2400">
        <a:latin typeface="+mj-lt"/>
        <a:ea typeface="+mj-ea"/>
        <a:cs typeface="+mj-cs"/>
        <a:sym typeface="Calibri"/>
      </a:defRPr>
    </a:lvl2pPr>
    <a:lvl3pPr indent="457200" latinLnBrk="0">
      <a:defRPr sz="2400">
        <a:latin typeface="+mj-lt"/>
        <a:ea typeface="+mj-ea"/>
        <a:cs typeface="+mj-cs"/>
        <a:sym typeface="Calibri"/>
      </a:defRPr>
    </a:lvl3pPr>
    <a:lvl4pPr indent="685800" latinLnBrk="0">
      <a:defRPr sz="2400">
        <a:latin typeface="+mj-lt"/>
        <a:ea typeface="+mj-ea"/>
        <a:cs typeface="+mj-cs"/>
        <a:sym typeface="Calibri"/>
      </a:defRPr>
    </a:lvl4pPr>
    <a:lvl5pPr indent="914400" latinLnBrk="0">
      <a:defRPr sz="2400">
        <a:latin typeface="+mj-lt"/>
        <a:ea typeface="+mj-ea"/>
        <a:cs typeface="+mj-cs"/>
        <a:sym typeface="Calibri"/>
      </a:defRPr>
    </a:lvl5pPr>
    <a:lvl6pPr indent="1143000" latinLnBrk="0">
      <a:defRPr sz="2400">
        <a:latin typeface="+mj-lt"/>
        <a:ea typeface="+mj-ea"/>
        <a:cs typeface="+mj-cs"/>
        <a:sym typeface="Calibri"/>
      </a:defRPr>
    </a:lvl6pPr>
    <a:lvl7pPr indent="1371600" latinLnBrk="0">
      <a:defRPr sz="2400">
        <a:latin typeface="+mj-lt"/>
        <a:ea typeface="+mj-ea"/>
        <a:cs typeface="+mj-cs"/>
        <a:sym typeface="Calibri"/>
      </a:defRPr>
    </a:lvl7pPr>
    <a:lvl8pPr indent="1600200" latinLnBrk="0">
      <a:defRPr sz="2400">
        <a:latin typeface="+mj-lt"/>
        <a:ea typeface="+mj-ea"/>
        <a:cs typeface="+mj-cs"/>
        <a:sym typeface="Calibri"/>
      </a:defRPr>
    </a:lvl8pPr>
    <a:lvl9pPr indent="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latinLnBrk="0"/>
            <a:endParaRPr lang="en-US" dirty="0"/>
          </a:p>
        </p:txBody>
      </p:sp>
    </p:spTree>
    <p:extLst>
      <p:ext uri="{BB962C8B-B14F-4D97-AF65-F5344CB8AC3E}">
        <p14:creationId xmlns:p14="http://schemas.microsoft.com/office/powerpoint/2010/main" val="10290902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rtl="0" latinLnBrk="0"/>
            <a:r>
              <a:rPr lang="en-US" dirty="0" smtClean="0"/>
              <a:t>ISM</a:t>
            </a:r>
            <a:r>
              <a:rPr lang="en-US" baseline="0" dirty="0" smtClean="0"/>
              <a:t> - </a:t>
            </a:r>
            <a:r>
              <a:rPr lang="en-US" sz="2400" b="0" i="0" dirty="0" smtClean="0">
                <a:effectLst/>
                <a:latin typeface="+mj-lt"/>
                <a:ea typeface="+mj-ea"/>
                <a:cs typeface="+mj-cs"/>
                <a:sym typeface="Calibri"/>
              </a:rPr>
              <a:t> </a:t>
            </a:r>
            <a:r>
              <a:rPr lang="en-US" sz="2400" b="1" i="0" dirty="0" smtClean="0">
                <a:effectLst/>
                <a:latin typeface="+mj-lt"/>
                <a:ea typeface="+mj-ea"/>
                <a:cs typeface="+mj-cs"/>
                <a:sym typeface="Calibri"/>
              </a:rPr>
              <a:t>industrial, scientific and </a:t>
            </a:r>
            <a:r>
              <a:rPr lang="en-US" sz="2400" b="1" i="0" dirty="0" err="1" smtClean="0">
                <a:effectLst/>
                <a:latin typeface="+mj-lt"/>
                <a:ea typeface="+mj-ea"/>
                <a:cs typeface="+mj-cs"/>
                <a:sym typeface="Calibri"/>
              </a:rPr>
              <a:t>medica</a:t>
            </a:r>
            <a:endParaRPr lang="en-US" sz="2400" b="1" i="0" dirty="0" smtClean="0">
              <a:effectLst/>
              <a:latin typeface="+mj-lt"/>
              <a:ea typeface="+mj-ea"/>
              <a:cs typeface="+mj-cs"/>
              <a:sym typeface="Calibri"/>
            </a:endParaRPr>
          </a:p>
          <a:p>
            <a:pPr algn="r" rtl="0" latinLnBrk="0"/>
            <a:r>
              <a:rPr lang="he-IL" sz="2400" b="0" i="0" dirty="0" smtClean="0">
                <a:effectLst/>
                <a:latin typeface="+mj-lt"/>
                <a:ea typeface="+mj-ea"/>
                <a:cs typeface="+mj-cs"/>
                <a:sym typeface="Calibri"/>
              </a:rPr>
              <a:t>טכנולוגיה</a:t>
            </a:r>
            <a:r>
              <a:rPr lang="he-IL" sz="2400" b="0" i="0" baseline="0" dirty="0" smtClean="0">
                <a:effectLst/>
                <a:latin typeface="+mj-lt"/>
                <a:ea typeface="+mj-ea"/>
                <a:cs typeface="+mj-cs"/>
                <a:sym typeface="Calibri"/>
              </a:rPr>
              <a:t> חוקית. הספק שידור נמוך אך חזק מספיק למרחק סביר.</a:t>
            </a:r>
            <a:endParaRPr lang="he-IL" b="0" dirty="0" smtClean="0"/>
          </a:p>
          <a:p>
            <a:pPr algn="r" rtl="0" latinLnBrk="0"/>
            <a:r>
              <a:rPr lang="he-IL" b="0" dirty="0" smtClean="0"/>
              <a:t>מספר</a:t>
            </a:r>
            <a:r>
              <a:rPr lang="he-IL" b="0" baseline="0" dirty="0" smtClean="0"/>
              <a:t> ניסיונות חיבור גבוה מאפשר לשחזר מידע.</a:t>
            </a:r>
            <a:endParaRPr lang="en-US" b="0" dirty="0" smtClean="0"/>
          </a:p>
        </p:txBody>
      </p:sp>
    </p:spTree>
    <p:extLst>
      <p:ext uri="{BB962C8B-B14F-4D97-AF65-F5344CB8AC3E}">
        <p14:creationId xmlns:p14="http://schemas.microsoft.com/office/powerpoint/2010/main" val="10987195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0" latinLnBrk="0"/>
            <a:r>
              <a:rPr lang="he-IL" dirty="0" smtClean="0"/>
              <a:t>נדרש</a:t>
            </a:r>
            <a:r>
              <a:rPr lang="he-IL" baseline="0" dirty="0" smtClean="0"/>
              <a:t> גובה שידור אופטימלי על מנת להרוויח מרחק </a:t>
            </a:r>
            <a:r>
              <a:rPr lang="he-IL" baseline="0" dirty="0" err="1" smtClean="0"/>
              <a:t>מירבי</a:t>
            </a:r>
            <a:r>
              <a:rPr lang="he-IL" baseline="0" dirty="0" smtClean="0"/>
              <a:t>.</a:t>
            </a:r>
          </a:p>
          <a:p>
            <a:pPr algn="r" rtl="0" latinLnBrk="0"/>
            <a:r>
              <a:rPr lang="he-IL" baseline="0" dirty="0" smtClean="0"/>
              <a:t>גובה הרכב מקשה על המשימה.</a:t>
            </a:r>
          </a:p>
          <a:p>
            <a:pPr algn="r" rtl="0" latinLnBrk="0"/>
            <a:r>
              <a:rPr lang="he-IL" baseline="0" dirty="0" err="1" smtClean="0"/>
              <a:t>מיקסום</a:t>
            </a:r>
            <a:r>
              <a:rPr lang="he-IL" baseline="0" dirty="0" smtClean="0"/>
              <a:t> הטווח יבוצע עי מיקום רכיב הקליטה בגובה אופטימלי.</a:t>
            </a:r>
            <a:endParaRPr lang="en-US" dirty="0"/>
          </a:p>
        </p:txBody>
      </p:sp>
    </p:spTree>
    <p:extLst>
      <p:ext uri="{BB962C8B-B14F-4D97-AF65-F5344CB8AC3E}">
        <p14:creationId xmlns:p14="http://schemas.microsoft.com/office/powerpoint/2010/main" val="16381196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latinLnBrk="0"/>
            <a:r>
              <a:rPr lang="he-IL" dirty="0" smtClean="0"/>
              <a:t>הקדמה</a:t>
            </a:r>
            <a:r>
              <a:rPr lang="he-IL" baseline="0" dirty="0" smtClean="0"/>
              <a:t> לתוכנה.</a:t>
            </a:r>
            <a:endParaRPr lang="en-US" dirty="0"/>
          </a:p>
        </p:txBody>
      </p:sp>
    </p:spTree>
    <p:extLst>
      <p:ext uri="{BB962C8B-B14F-4D97-AF65-F5344CB8AC3E}">
        <p14:creationId xmlns:p14="http://schemas.microsoft.com/office/powerpoint/2010/main" val="12675643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5" name="Shape 455"/>
          <p:cNvSpPr>
            <a:spLocks noGrp="1" noRot="1" noChangeAspect="1"/>
          </p:cNvSpPr>
          <p:nvPr>
            <p:ph type="sldImg"/>
          </p:nvPr>
        </p:nvSpPr>
        <p:spPr>
          <a:xfrm>
            <a:off x="381000" y="685800"/>
            <a:ext cx="6096000" cy="3429000"/>
          </a:xfrm>
          <a:prstGeom prst="rect">
            <a:avLst/>
          </a:prstGeom>
        </p:spPr>
        <p:txBody>
          <a:bodyPr/>
          <a:lstStyle/>
          <a:p>
            <a:endParaRPr/>
          </a:p>
        </p:txBody>
      </p:sp>
      <p:sp>
        <p:nvSpPr>
          <p:cNvPr id="456" name="Shape 456"/>
          <p:cNvSpPr>
            <a:spLocks noGrp="1"/>
          </p:cNvSpPr>
          <p:nvPr>
            <p:ph type="body" sz="quarter" idx="1"/>
          </p:nvPr>
        </p:nvSpPr>
        <p:spPr>
          <a:prstGeom prst="rect">
            <a:avLst/>
          </a:prstGeom>
        </p:spPr>
        <p:txBody>
          <a:bodyPr/>
          <a:lstStyle/>
          <a:p>
            <a:pPr algn="r"/>
            <a:r>
              <a:rPr lang="he-IL" dirty="0" smtClean="0"/>
              <a:t>לעבור</a:t>
            </a:r>
            <a:r>
              <a:rPr lang="he-IL" baseline="0" dirty="0" smtClean="0"/>
              <a:t> על זה די מהר.</a:t>
            </a:r>
            <a:endParaRPr lang="en-US" baseline="0" dirty="0" smtClean="0"/>
          </a:p>
          <a:p>
            <a:pPr algn="r"/>
            <a:r>
              <a:rPr lang="he-IL" baseline="0" dirty="0" smtClean="0"/>
              <a:t>תהליך קבלה. האזנה לפורט, בדיקת תקינות והוספה לתור הודעות. </a:t>
            </a:r>
          </a:p>
          <a:p>
            <a:pPr algn="r"/>
            <a:r>
              <a:rPr lang="he-IL" baseline="0" dirty="0" smtClean="0"/>
              <a:t>תהליך ראשי. קריאת הודעות מהתור ועדכון אובייקטים בהתאם.</a:t>
            </a:r>
          </a:p>
          <a:p>
            <a:pPr algn="r"/>
            <a:r>
              <a:rPr lang="he-IL" baseline="0" dirty="0" smtClean="0"/>
              <a:t>תהליך התראה. קבלת מידע אודות תקלות והצגתו.</a:t>
            </a:r>
            <a:endParaRPr dirty="0"/>
          </a:p>
        </p:txBody>
      </p:sp>
    </p:spTree>
    <p:extLst>
      <p:ext uri="{BB962C8B-B14F-4D97-AF65-F5344CB8AC3E}">
        <p14:creationId xmlns:p14="http://schemas.microsoft.com/office/powerpoint/2010/main" val="10998256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latinLnBrk="0"/>
            <a:r>
              <a:rPr lang="he-IL" dirty="0" smtClean="0"/>
              <a:t>תו</a:t>
            </a:r>
            <a:r>
              <a:rPr lang="he-IL" baseline="0" dirty="0" smtClean="0"/>
              <a:t>ר מסוג </a:t>
            </a:r>
            <a:r>
              <a:rPr lang="he-IL" baseline="0" dirty="0" err="1" smtClean="0"/>
              <a:t>סטרינג</a:t>
            </a:r>
            <a:r>
              <a:rPr lang="he-IL" baseline="0" dirty="0" smtClean="0"/>
              <a:t>.</a:t>
            </a:r>
          </a:p>
          <a:p>
            <a:pPr algn="r" rtl="1" latinLnBrk="0"/>
            <a:r>
              <a:rPr lang="he-IL" baseline="0" dirty="0" smtClean="0"/>
              <a:t>התהליכים מבצעים שינה לפרק זמן קצר על מנת לתאם ביצועים אחד עם השני.</a:t>
            </a:r>
            <a:endParaRPr lang="en-US" dirty="0"/>
          </a:p>
        </p:txBody>
      </p:sp>
    </p:spTree>
    <p:extLst>
      <p:ext uri="{BB962C8B-B14F-4D97-AF65-F5344CB8AC3E}">
        <p14:creationId xmlns:p14="http://schemas.microsoft.com/office/powerpoint/2010/main" val="19402577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8" name="Shape 468"/>
          <p:cNvSpPr>
            <a:spLocks noGrp="1" noRot="1" noChangeAspect="1"/>
          </p:cNvSpPr>
          <p:nvPr>
            <p:ph type="sldImg"/>
          </p:nvPr>
        </p:nvSpPr>
        <p:spPr>
          <a:xfrm>
            <a:off x="381000" y="685800"/>
            <a:ext cx="6096000" cy="3429000"/>
          </a:xfrm>
          <a:prstGeom prst="rect">
            <a:avLst/>
          </a:prstGeom>
        </p:spPr>
        <p:txBody>
          <a:bodyPr/>
          <a:lstStyle/>
          <a:p>
            <a:endParaRPr/>
          </a:p>
        </p:txBody>
      </p:sp>
      <p:sp>
        <p:nvSpPr>
          <p:cNvPr id="469" name="Shape 469"/>
          <p:cNvSpPr>
            <a:spLocks noGrp="1"/>
          </p:cNvSpPr>
          <p:nvPr>
            <p:ph type="body" sz="quarter" idx="1"/>
          </p:nvPr>
        </p:nvSpPr>
        <p:spPr>
          <a:prstGeom prst="rect">
            <a:avLst/>
          </a:prstGeom>
        </p:spPr>
        <p:txBody>
          <a:bodyPr/>
          <a:lstStyle/>
          <a:p>
            <a:pPr marL="457200" marR="0" lvl="0" indent="-457200" algn="r" defTabSz="914400" eaLnBrk="1" fontAlgn="auto" latinLnBrk="0" hangingPunct="1">
              <a:lnSpc>
                <a:spcPct val="100000"/>
              </a:lnSpc>
              <a:spcBef>
                <a:spcPts val="0"/>
              </a:spcBef>
              <a:spcAft>
                <a:spcPts val="0"/>
              </a:spcAft>
              <a:buClrTx/>
              <a:buSzPct val="100000"/>
              <a:buFontTx/>
              <a:buNone/>
              <a:tabLst/>
              <a:defRPr/>
            </a:pPr>
            <a:r>
              <a:rPr lang="he-IL" baseline="0" dirty="0" smtClean="0"/>
              <a:t>יתעורר כל 2שניות על מנת לבדוק שינוי מצב.</a:t>
            </a:r>
          </a:p>
          <a:p>
            <a:pPr marL="457200" marR="0" lvl="0" indent="-457200" algn="r" defTabSz="914400" eaLnBrk="1" fontAlgn="auto" latinLnBrk="0" hangingPunct="1">
              <a:lnSpc>
                <a:spcPct val="100000"/>
              </a:lnSpc>
              <a:spcBef>
                <a:spcPts val="0"/>
              </a:spcBef>
              <a:spcAft>
                <a:spcPts val="0"/>
              </a:spcAft>
              <a:buClrTx/>
              <a:buSzPct val="100000"/>
              <a:buFontTx/>
              <a:buNone/>
              <a:tabLst/>
              <a:defRPr/>
            </a:pPr>
            <a:r>
              <a:rPr lang="he-IL" dirty="0" smtClean="0"/>
              <a:t>חומרת</a:t>
            </a:r>
            <a:r>
              <a:rPr lang="he-IL" baseline="0" dirty="0" smtClean="0"/>
              <a:t> התקלה מ0 ועד 5.</a:t>
            </a:r>
          </a:p>
          <a:p>
            <a:pPr marL="457200" marR="0" lvl="0" indent="-457200" algn="r" defTabSz="914400" eaLnBrk="1" fontAlgn="auto" latinLnBrk="0" hangingPunct="1">
              <a:lnSpc>
                <a:spcPct val="100000"/>
              </a:lnSpc>
              <a:spcBef>
                <a:spcPts val="0"/>
              </a:spcBef>
              <a:spcAft>
                <a:spcPts val="0"/>
              </a:spcAft>
              <a:buClrTx/>
              <a:buSzPct val="100000"/>
              <a:buFontTx/>
              <a:buNone/>
              <a:tabLst/>
              <a:defRPr/>
            </a:pPr>
            <a:r>
              <a:rPr lang="he-IL" dirty="0" smtClean="0"/>
              <a:t>אם ההודעה ריקה</a:t>
            </a:r>
            <a:r>
              <a:rPr lang="he-IL" baseline="0" dirty="0" smtClean="0"/>
              <a:t> התהליך יחפש את ההודעה הבאה.</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latinLnBrk="0"/>
            <a:r>
              <a:rPr lang="he-IL" dirty="0" smtClean="0"/>
              <a:t>המידע יגיע בבת אחת והרבה יותר ממה שהתוכנה רגילה לקבל.</a:t>
            </a:r>
          </a:p>
          <a:p>
            <a:pPr algn="r" rtl="1" latinLnBrk="0"/>
            <a:r>
              <a:rPr lang="he-IL" dirty="0" smtClean="0"/>
              <a:t>התוכנה תבין</a:t>
            </a:r>
            <a:r>
              <a:rPr lang="he-IL" baseline="0" dirty="0" smtClean="0"/>
              <a:t> שהמידע שהועבר שייך לפרק זמן גדול יותר.</a:t>
            </a:r>
          </a:p>
          <a:p>
            <a:pPr algn="r" rtl="1" latinLnBrk="0"/>
            <a:r>
              <a:rPr lang="he-IL" baseline="0" dirty="0" smtClean="0"/>
              <a:t>התהליך הראשי ידאג להשלים את </a:t>
            </a:r>
            <a:r>
              <a:rPr lang="he-IL" baseline="0" smtClean="0"/>
              <a:t>פיסות המידע בזמן האמת במקביל לכתיבת המידע העדכני.</a:t>
            </a:r>
          </a:p>
        </p:txBody>
      </p:sp>
    </p:spTree>
    <p:extLst>
      <p:ext uri="{BB962C8B-B14F-4D97-AF65-F5344CB8AC3E}">
        <p14:creationId xmlns:p14="http://schemas.microsoft.com/office/powerpoint/2010/main" val="8493649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 name="Shape 460"/>
          <p:cNvSpPr>
            <a:spLocks noGrp="1" noRot="1" noChangeAspect="1"/>
          </p:cNvSpPr>
          <p:nvPr>
            <p:ph type="sldImg"/>
          </p:nvPr>
        </p:nvSpPr>
        <p:spPr>
          <a:xfrm>
            <a:off x="381000" y="685800"/>
            <a:ext cx="6096000" cy="3429000"/>
          </a:xfrm>
          <a:prstGeom prst="rect">
            <a:avLst/>
          </a:prstGeom>
        </p:spPr>
        <p:txBody>
          <a:bodyPr/>
          <a:lstStyle/>
          <a:p>
            <a:endParaRPr/>
          </a:p>
        </p:txBody>
      </p:sp>
      <p:sp>
        <p:nvSpPr>
          <p:cNvPr id="461" name="Shape 461"/>
          <p:cNvSpPr>
            <a:spLocks noGrp="1"/>
          </p:cNvSpPr>
          <p:nvPr>
            <p:ph type="body" sz="quarter" idx="1"/>
          </p:nvPr>
        </p:nvSpPr>
        <p:spPr>
          <a:prstGeom prst="rect">
            <a:avLst/>
          </a:prstGeom>
        </p:spPr>
        <p:txBody>
          <a:bodyPr/>
          <a:lstStyle/>
          <a:p>
            <a:pPr marL="457200" marR="0" lvl="0" indent="-457200" algn="r" defTabSz="914400" eaLnBrk="1" fontAlgn="auto" latinLnBrk="0" hangingPunct="1">
              <a:lnSpc>
                <a:spcPct val="100000"/>
              </a:lnSpc>
              <a:spcBef>
                <a:spcPts val="0"/>
              </a:spcBef>
              <a:spcAft>
                <a:spcPts val="0"/>
              </a:spcAft>
              <a:buClrTx/>
              <a:buSzPct val="100000"/>
              <a:buFontTx/>
              <a:buNone/>
              <a:tabLst/>
              <a:defRPr/>
            </a:pPr>
            <a:r>
              <a:rPr lang="he-IL" dirty="0" smtClean="0"/>
              <a:t>לעבור</a:t>
            </a:r>
            <a:r>
              <a:rPr lang="he-IL" baseline="0" dirty="0" smtClean="0"/>
              <a:t> בקצרה על מה כל אחד מהרכיבים אחראי.</a:t>
            </a:r>
            <a:endParaRPr dirty="0"/>
          </a:p>
        </p:txBody>
      </p:sp>
    </p:spTree>
    <p:extLst>
      <p:ext uri="{BB962C8B-B14F-4D97-AF65-F5344CB8AC3E}">
        <p14:creationId xmlns:p14="http://schemas.microsoft.com/office/powerpoint/2010/main" val="12357417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 name="Shape 460"/>
          <p:cNvSpPr>
            <a:spLocks noGrp="1" noRot="1" noChangeAspect="1"/>
          </p:cNvSpPr>
          <p:nvPr>
            <p:ph type="sldImg"/>
          </p:nvPr>
        </p:nvSpPr>
        <p:spPr>
          <a:xfrm>
            <a:off x="381000" y="685800"/>
            <a:ext cx="6096000" cy="3429000"/>
          </a:xfrm>
          <a:prstGeom prst="rect">
            <a:avLst/>
          </a:prstGeom>
        </p:spPr>
        <p:txBody>
          <a:bodyPr/>
          <a:lstStyle/>
          <a:p>
            <a:endParaRPr/>
          </a:p>
        </p:txBody>
      </p:sp>
      <p:sp>
        <p:nvSpPr>
          <p:cNvPr id="461" name="Shape 461"/>
          <p:cNvSpPr>
            <a:spLocks noGrp="1"/>
          </p:cNvSpPr>
          <p:nvPr>
            <p:ph type="body" sz="quarter" idx="1"/>
          </p:nvPr>
        </p:nvSpPr>
        <p:spPr>
          <a:prstGeom prst="rect">
            <a:avLst/>
          </a:prstGeom>
        </p:spPr>
        <p:txBody>
          <a:bodyPr/>
          <a:lstStyle/>
          <a:p>
            <a:pPr marL="457200" marR="0" lvl="0" indent="-457200" algn="r" defTabSz="914400" rtl="1" eaLnBrk="1" fontAlgn="auto" latinLnBrk="0" hangingPunct="1">
              <a:lnSpc>
                <a:spcPct val="100000"/>
              </a:lnSpc>
              <a:spcBef>
                <a:spcPts val="0"/>
              </a:spcBef>
              <a:spcAft>
                <a:spcPts val="0"/>
              </a:spcAft>
              <a:buClrTx/>
              <a:buSzPct val="100000"/>
              <a:buFontTx/>
              <a:buNone/>
              <a:tabLst/>
              <a:defRPr/>
            </a:pPr>
            <a:r>
              <a:rPr lang="he-IL" dirty="0" smtClean="0"/>
              <a:t>השעון.</a:t>
            </a:r>
            <a:r>
              <a:rPr lang="he-IL" baseline="0" dirty="0" smtClean="0"/>
              <a:t> המרת נתון </a:t>
            </a:r>
            <a:r>
              <a:rPr lang="he-IL" baseline="0" dirty="0" err="1" smtClean="0"/>
              <a:t>לזוית</a:t>
            </a:r>
            <a:r>
              <a:rPr lang="he-IL" baseline="0" dirty="0" smtClean="0"/>
              <a:t>.</a:t>
            </a:r>
          </a:p>
          <a:p>
            <a:pPr marL="457200" marR="0" lvl="0" indent="-457200" algn="r" defTabSz="914400" rtl="1" eaLnBrk="1" fontAlgn="auto" latinLnBrk="0" hangingPunct="1">
              <a:lnSpc>
                <a:spcPct val="100000"/>
              </a:lnSpc>
              <a:spcBef>
                <a:spcPts val="0"/>
              </a:spcBef>
              <a:spcAft>
                <a:spcPts val="0"/>
              </a:spcAft>
              <a:buClrTx/>
              <a:buSzPct val="100000"/>
              <a:buFontTx/>
              <a:buNone/>
              <a:tabLst/>
              <a:defRPr/>
            </a:pPr>
            <a:r>
              <a:rPr lang="he-IL" baseline="0" dirty="0" smtClean="0"/>
              <a:t>הדלק </a:t>
            </a:r>
            <a:r>
              <a:rPr lang="mr-IN" baseline="0" dirty="0" smtClean="0"/>
              <a:t>–</a:t>
            </a:r>
            <a:r>
              <a:rPr lang="he-IL" baseline="0" dirty="0" smtClean="0"/>
              <a:t> להסביר על איך הבאר של הצריכה הממוצעת עובד.</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 name="Shape 460"/>
          <p:cNvSpPr>
            <a:spLocks noGrp="1" noRot="1" noChangeAspect="1"/>
          </p:cNvSpPr>
          <p:nvPr>
            <p:ph type="sldImg"/>
          </p:nvPr>
        </p:nvSpPr>
        <p:spPr>
          <a:xfrm>
            <a:off x="381000" y="685800"/>
            <a:ext cx="6096000" cy="3429000"/>
          </a:xfrm>
          <a:prstGeom prst="rect">
            <a:avLst/>
          </a:prstGeom>
        </p:spPr>
        <p:txBody>
          <a:bodyPr/>
          <a:lstStyle/>
          <a:p>
            <a:endParaRPr/>
          </a:p>
        </p:txBody>
      </p:sp>
      <p:sp>
        <p:nvSpPr>
          <p:cNvPr id="461" name="Shape 461"/>
          <p:cNvSpPr>
            <a:spLocks noGrp="1"/>
          </p:cNvSpPr>
          <p:nvPr>
            <p:ph type="body" sz="quarter" idx="1"/>
          </p:nvPr>
        </p:nvSpPr>
        <p:spPr>
          <a:prstGeom prst="rect">
            <a:avLst/>
          </a:prstGeom>
        </p:spPr>
        <p:txBody>
          <a:bodyPr/>
          <a:lstStyle/>
          <a:p>
            <a:pPr marL="457200" marR="0" lvl="0" indent="-457200" algn="r" defTabSz="914400" rtl="1" eaLnBrk="1" fontAlgn="auto" latinLnBrk="0" hangingPunct="1">
              <a:lnSpc>
                <a:spcPct val="100000"/>
              </a:lnSpc>
              <a:spcBef>
                <a:spcPts val="0"/>
              </a:spcBef>
              <a:spcAft>
                <a:spcPts val="0"/>
              </a:spcAft>
              <a:buClrTx/>
              <a:buSzPct val="100000"/>
              <a:buFontTx/>
              <a:buNone/>
              <a:tabLst/>
              <a:defRPr/>
            </a:pPr>
            <a:r>
              <a:rPr lang="he-IL" dirty="0" smtClean="0"/>
              <a:t>התוכנה תצייר קו</a:t>
            </a:r>
            <a:r>
              <a:rPr lang="he-IL" baseline="0" dirty="0" smtClean="0"/>
              <a:t> </a:t>
            </a:r>
            <a:r>
              <a:rPr lang="he-IL" baseline="0" dirty="0" err="1" smtClean="0"/>
              <a:t>מהנק</a:t>
            </a:r>
            <a:r>
              <a:rPr lang="he-IL" baseline="0" dirty="0" smtClean="0"/>
              <a:t> שנשמרה </a:t>
            </a:r>
            <a:r>
              <a:rPr lang="he-IL" baseline="0" dirty="0" err="1" smtClean="0"/>
              <a:t>מהאיטרציה</a:t>
            </a:r>
            <a:r>
              <a:rPr lang="he-IL" baseline="0" dirty="0" smtClean="0"/>
              <a:t> הקודמת אל </a:t>
            </a:r>
            <a:r>
              <a:rPr lang="he-IL" baseline="0" dirty="0" err="1" smtClean="0"/>
              <a:t>הנק</a:t>
            </a:r>
            <a:r>
              <a:rPr lang="he-IL" baseline="0" dirty="0" smtClean="0"/>
              <a:t> שנשמרה עי </a:t>
            </a:r>
            <a:r>
              <a:rPr lang="he-IL" baseline="0" dirty="0" err="1" smtClean="0"/>
              <a:t>האיטרציה</a:t>
            </a:r>
            <a:r>
              <a:rPr lang="he-IL" baseline="0" dirty="0" smtClean="0"/>
              <a:t> הנוכחית.</a:t>
            </a:r>
          </a:p>
          <a:p>
            <a:pPr marL="457200" marR="0" lvl="0" indent="-457200" algn="r" defTabSz="914400" rtl="1" eaLnBrk="1" fontAlgn="auto" latinLnBrk="0" hangingPunct="1">
              <a:lnSpc>
                <a:spcPct val="100000"/>
              </a:lnSpc>
              <a:spcBef>
                <a:spcPts val="0"/>
              </a:spcBef>
              <a:spcAft>
                <a:spcPts val="0"/>
              </a:spcAft>
              <a:buClrTx/>
              <a:buSzPct val="100000"/>
              <a:buFontTx/>
              <a:buNone/>
              <a:tabLst/>
              <a:defRPr/>
            </a:pPr>
            <a:r>
              <a:rPr lang="he-IL" baseline="0" dirty="0" err="1" smtClean="0"/>
              <a:t>סקרול</a:t>
            </a:r>
            <a:r>
              <a:rPr lang="he-IL" baseline="0" dirty="0" smtClean="0"/>
              <a:t> בר מאפשר לצוות התמיכה לצפות בכל </a:t>
            </a:r>
            <a:r>
              <a:rPr lang="he-IL" baseline="0" dirty="0" err="1" smtClean="0"/>
              <a:t>המירוץ</a:t>
            </a:r>
            <a:r>
              <a:rPr lang="he-IL" baseline="0" dirty="0" smtClean="0"/>
              <a:t> ולא רק בחלק העדכני.</a:t>
            </a:r>
          </a:p>
          <a:p>
            <a:pPr marL="457200" marR="0" lvl="0" indent="-457200" algn="r" defTabSz="914400" rtl="1" eaLnBrk="1" fontAlgn="auto" latinLnBrk="0" hangingPunct="1">
              <a:lnSpc>
                <a:spcPct val="100000"/>
              </a:lnSpc>
              <a:spcBef>
                <a:spcPts val="0"/>
              </a:spcBef>
              <a:spcAft>
                <a:spcPts val="0"/>
              </a:spcAft>
              <a:buClrTx/>
              <a:buSzPct val="100000"/>
              <a:buFontTx/>
              <a:buNone/>
              <a:tabLst/>
              <a:defRPr/>
            </a:pPr>
            <a:r>
              <a:rPr lang="he-IL" baseline="0" dirty="0" smtClean="0"/>
              <a:t>הנתון המספרי בכל </a:t>
            </a:r>
            <a:r>
              <a:rPr lang="he-IL" baseline="0" dirty="0" err="1" smtClean="0"/>
              <a:t>נק</a:t>
            </a:r>
            <a:r>
              <a:rPr lang="he-IL" baseline="0" dirty="0" smtClean="0"/>
              <a:t> יוצג כאשר העכבר יועבר על </a:t>
            </a:r>
            <a:r>
              <a:rPr lang="he-IL" baseline="0" dirty="0" err="1" smtClean="0"/>
              <a:t>הנק</a:t>
            </a:r>
            <a:r>
              <a:rPr lang="he-IL" baseline="0" dirty="0" smtClean="0"/>
              <a:t> הנדרשת להצגה.</a:t>
            </a:r>
            <a:endParaRPr dirty="0"/>
          </a:p>
        </p:txBody>
      </p:sp>
    </p:spTree>
    <p:extLst>
      <p:ext uri="{BB962C8B-B14F-4D97-AF65-F5344CB8AC3E}">
        <p14:creationId xmlns:p14="http://schemas.microsoft.com/office/powerpoint/2010/main" val="4615469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6" name="Shape 426"/>
          <p:cNvSpPr>
            <a:spLocks noGrp="1" noRot="1" noChangeAspect="1"/>
          </p:cNvSpPr>
          <p:nvPr>
            <p:ph type="sldImg"/>
          </p:nvPr>
        </p:nvSpPr>
        <p:spPr>
          <a:xfrm>
            <a:off x="381000" y="685800"/>
            <a:ext cx="6096000" cy="3429000"/>
          </a:xfrm>
          <a:prstGeom prst="rect">
            <a:avLst/>
          </a:prstGeom>
        </p:spPr>
        <p:txBody>
          <a:bodyPr/>
          <a:lstStyle/>
          <a:p>
            <a:endParaRPr/>
          </a:p>
        </p:txBody>
      </p:sp>
      <p:sp>
        <p:nvSpPr>
          <p:cNvPr id="427" name="Shape 427"/>
          <p:cNvSpPr>
            <a:spLocks noGrp="1"/>
          </p:cNvSpPr>
          <p:nvPr>
            <p:ph type="body" sz="quarter" idx="1"/>
          </p:nvPr>
        </p:nvSpPr>
        <p:spPr>
          <a:prstGeom prst="rect">
            <a:avLst/>
          </a:prstGeom>
        </p:spPr>
        <p:txBody>
          <a:bodyPr/>
          <a:lstStyle/>
          <a:p>
            <a:pPr algn="r" rtl="1">
              <a:defRPr/>
            </a:pPr>
            <a:r>
              <a:rPr lang="he-IL" dirty="0" smtClean="0"/>
              <a:t>הפרויקט שלי</a:t>
            </a:r>
            <a:r>
              <a:rPr lang="he-IL" baseline="0" dirty="0" smtClean="0"/>
              <a:t> הוא חלק מפרויקט הפורמולה של הנדסת מכונות בטכניון.</a:t>
            </a:r>
          </a:p>
          <a:p>
            <a:pPr algn="r" rtl="1">
              <a:defRPr/>
            </a:pPr>
            <a:r>
              <a:rPr lang="he-IL" baseline="0" dirty="0" smtClean="0"/>
              <a:t>פרויקט הפורמולה הוא חלק מאיגוד הפורמולה לסטודנטים העולמי. איגוד המורכב מכ600 אוניברסיטאות מכל העולם.</a:t>
            </a:r>
          </a:p>
          <a:p>
            <a:pPr algn="r" rtl="1">
              <a:defRPr/>
            </a:pPr>
            <a:r>
              <a:rPr lang="he-IL" baseline="0" dirty="0" smtClean="0"/>
              <a:t>כל אוניברסיטה, המעוניינת להשתתף בתחרויות, נדרשת לתכנן, להנדס ולהרכיב רכב פורמולה בשנה אחת, תחת מגבלות מאד מחמירות.</a:t>
            </a:r>
          </a:p>
          <a:p>
            <a:pPr algn="r" rtl="1">
              <a:defRPr/>
            </a:pPr>
            <a:r>
              <a:rPr lang="he-IL" baseline="0" dirty="0" smtClean="0"/>
              <a:t>ובסוף השנה, הקבוצה יכולה להתחרות במגוון תחרויות בינלאומיות.</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latinLnBrk="0"/>
            <a:r>
              <a:rPr lang="he-IL" dirty="0" smtClean="0"/>
              <a:t>כל</a:t>
            </a:r>
            <a:r>
              <a:rPr lang="he-IL" baseline="0" dirty="0" smtClean="0"/>
              <a:t> תהליך כותב את השורה המתארת את פעולתו.</a:t>
            </a:r>
          </a:p>
          <a:p>
            <a:pPr algn="r" rtl="1" latinLnBrk="0"/>
            <a:r>
              <a:rPr lang="he-IL" baseline="0" dirty="0" smtClean="0"/>
              <a:t>התהליך הראשי מתעד פעם </a:t>
            </a:r>
            <a:r>
              <a:rPr lang="he-IL" baseline="0" dirty="0" err="1" smtClean="0"/>
              <a:t>בשניה</a:t>
            </a:r>
            <a:r>
              <a:rPr lang="he-IL" baseline="0" dirty="0" smtClean="0"/>
              <a:t> סטטיסטיקה אודות הודעות פגומות.</a:t>
            </a:r>
          </a:p>
        </p:txBody>
      </p:sp>
    </p:spTree>
    <p:extLst>
      <p:ext uri="{BB962C8B-B14F-4D97-AF65-F5344CB8AC3E}">
        <p14:creationId xmlns:p14="http://schemas.microsoft.com/office/powerpoint/2010/main" val="13915879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3" name="Shape 473"/>
          <p:cNvSpPr>
            <a:spLocks noGrp="1" noRot="1" noChangeAspect="1"/>
          </p:cNvSpPr>
          <p:nvPr>
            <p:ph type="sldImg"/>
          </p:nvPr>
        </p:nvSpPr>
        <p:spPr>
          <a:xfrm>
            <a:off x="381000" y="685800"/>
            <a:ext cx="6096000" cy="3429000"/>
          </a:xfrm>
          <a:prstGeom prst="rect">
            <a:avLst/>
          </a:prstGeom>
        </p:spPr>
        <p:txBody>
          <a:bodyPr/>
          <a:lstStyle/>
          <a:p>
            <a:endParaRPr/>
          </a:p>
        </p:txBody>
      </p:sp>
      <p:sp>
        <p:nvSpPr>
          <p:cNvPr id="474" name="Shape 474"/>
          <p:cNvSpPr>
            <a:spLocks noGrp="1"/>
          </p:cNvSpPr>
          <p:nvPr>
            <p:ph type="body" sz="quarter" idx="1"/>
          </p:nvPr>
        </p:nvSpPr>
        <p:spPr>
          <a:prstGeom prst="rect">
            <a:avLst/>
          </a:prstGeom>
        </p:spPr>
        <p:txBody>
          <a:bodyPr/>
          <a:lstStyle/>
          <a:p>
            <a:pPr marL="457200" marR="0" lvl="0" indent="-457200" algn="r" defTabSz="914400" rtl="1" eaLnBrk="1" fontAlgn="auto" latinLnBrk="0" hangingPunct="1">
              <a:lnSpc>
                <a:spcPct val="100000"/>
              </a:lnSpc>
              <a:spcBef>
                <a:spcPts val="0"/>
              </a:spcBef>
              <a:spcAft>
                <a:spcPts val="0"/>
              </a:spcAft>
              <a:buClrTx/>
              <a:buSzPct val="100000"/>
              <a:buFontTx/>
              <a:buNone/>
              <a:tabLst/>
              <a:defRPr/>
            </a:pPr>
            <a:r>
              <a:rPr lang="he-IL" dirty="0" smtClean="0"/>
              <a:t>התהליך</a:t>
            </a:r>
            <a:r>
              <a:rPr lang="he-IL" baseline="0" dirty="0" smtClean="0"/>
              <a:t> הראשי מתעד בקובץ </a:t>
            </a:r>
            <a:r>
              <a:rPr lang="en-US" baseline="0" dirty="0" smtClean="0"/>
              <a:t>csv</a:t>
            </a:r>
            <a:r>
              <a:rPr lang="he-IL" baseline="0" dirty="0" smtClean="0"/>
              <a:t> את הנתונים המוצגים על גבי המסך על מנת שצוות התמיכה יוכל לצפות בנתונים לאחר המרוץ.</a:t>
            </a: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latinLnBrk="0"/>
            <a:r>
              <a:rPr lang="he-IL" dirty="0" smtClean="0"/>
              <a:t>פתיחת</a:t>
            </a:r>
            <a:r>
              <a:rPr lang="he-IL" baseline="0" dirty="0" smtClean="0"/>
              <a:t> התוכנה והצגת סימולציית אופליין.</a:t>
            </a:r>
            <a:endParaRPr lang="en-US" dirty="0"/>
          </a:p>
        </p:txBody>
      </p:sp>
    </p:spTree>
    <p:extLst>
      <p:ext uri="{BB962C8B-B14F-4D97-AF65-F5344CB8AC3E}">
        <p14:creationId xmlns:p14="http://schemas.microsoft.com/office/powerpoint/2010/main" val="3981744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latinLnBrk="0"/>
            <a:endParaRPr lang="en-US" dirty="0"/>
          </a:p>
        </p:txBody>
      </p:sp>
    </p:spTree>
    <p:extLst>
      <p:ext uri="{BB962C8B-B14F-4D97-AF65-F5344CB8AC3E}">
        <p14:creationId xmlns:p14="http://schemas.microsoft.com/office/powerpoint/2010/main" val="11985654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latinLnBrk="0"/>
            <a:endParaRPr lang="en-US" dirty="0"/>
          </a:p>
        </p:txBody>
      </p:sp>
    </p:spTree>
    <p:extLst>
      <p:ext uri="{BB962C8B-B14F-4D97-AF65-F5344CB8AC3E}">
        <p14:creationId xmlns:p14="http://schemas.microsoft.com/office/powerpoint/2010/main" val="15641148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rtl="0" latinLnBrk="0"/>
            <a:endParaRPr lang="en-US" dirty="0"/>
          </a:p>
        </p:txBody>
      </p:sp>
    </p:spTree>
    <p:extLst>
      <p:ext uri="{BB962C8B-B14F-4D97-AF65-F5344CB8AC3E}">
        <p14:creationId xmlns:p14="http://schemas.microsoft.com/office/powerpoint/2010/main" val="19932090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1" name="Shape 431"/>
          <p:cNvSpPr>
            <a:spLocks noGrp="1" noRot="1" noChangeAspect="1"/>
          </p:cNvSpPr>
          <p:nvPr>
            <p:ph type="sldImg"/>
          </p:nvPr>
        </p:nvSpPr>
        <p:spPr>
          <a:xfrm>
            <a:off x="381000" y="685800"/>
            <a:ext cx="6096000" cy="3429000"/>
          </a:xfrm>
          <a:prstGeom prst="rect">
            <a:avLst/>
          </a:prstGeom>
        </p:spPr>
        <p:txBody>
          <a:bodyPr/>
          <a:lstStyle/>
          <a:p>
            <a:endParaRPr/>
          </a:p>
        </p:txBody>
      </p:sp>
      <p:sp>
        <p:nvSpPr>
          <p:cNvPr id="432" name="Shape 432"/>
          <p:cNvSpPr>
            <a:spLocks noGrp="1"/>
          </p:cNvSpPr>
          <p:nvPr>
            <p:ph type="body" sz="quarter" idx="1"/>
          </p:nvPr>
        </p:nvSpPr>
        <p:spPr>
          <a:prstGeom prst="rect">
            <a:avLst/>
          </a:prstGeom>
        </p:spPr>
        <p:txBody>
          <a:bodyPr/>
          <a:lstStyle/>
          <a:p>
            <a:pPr algn="r" rtl="1">
              <a:defRPr/>
            </a:pPr>
            <a:r>
              <a:rPr lang="he-IL" dirty="0" smtClean="0"/>
              <a:t>הרכב</a:t>
            </a:r>
            <a:r>
              <a:rPr lang="he-IL" baseline="0" dirty="0" smtClean="0"/>
              <a:t> הונדס ע״י סטודנטים, ברור שאמינותו מוטלת בספק והרבה בעיות יכולות לצוץ בזמן </a:t>
            </a:r>
            <a:r>
              <a:rPr lang="he-IL" baseline="0" dirty="0" err="1" smtClean="0"/>
              <a:t>מירוץ</a:t>
            </a:r>
            <a:r>
              <a:rPr lang="he-IL" baseline="0" dirty="0" smtClean="0"/>
              <a:t>.</a:t>
            </a:r>
          </a:p>
          <a:p>
            <a:pPr algn="r" rtl="1">
              <a:defRPr/>
            </a:pPr>
            <a:r>
              <a:rPr lang="he-IL" baseline="0" dirty="0" smtClean="0"/>
              <a:t>מערכת הטלמטריה יכולה לספק לצוות </a:t>
            </a:r>
            <a:r>
              <a:rPr lang="he-IL" baseline="0" dirty="0" err="1" smtClean="0"/>
              <a:t>המירוץ</a:t>
            </a:r>
            <a:r>
              <a:rPr lang="he-IL" baseline="0" dirty="0" smtClean="0"/>
              <a:t> את היכולת לצפות בעיות מראש ולעדכן את הנהג בנוגע למצב הרכב בזמן מרוץ.</a:t>
            </a:r>
          </a:p>
          <a:p>
            <a:pPr algn="r" rtl="1">
              <a:defRPr/>
            </a:pPr>
            <a:r>
              <a:rPr lang="he-IL" baseline="0" dirty="0" smtClean="0"/>
              <a:t>לדוגמא, אם על הנהג לסיים מרוץ מסוים תחת צריכת דלק מסוימת, המערכת יכולה להגיד אם הנהג מבזבז או חוסך יותר מידי דלק.</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hape 436"/>
          <p:cNvSpPr>
            <a:spLocks noGrp="1" noRot="1" noChangeAspect="1"/>
          </p:cNvSpPr>
          <p:nvPr>
            <p:ph type="sldImg"/>
          </p:nvPr>
        </p:nvSpPr>
        <p:spPr>
          <a:xfrm>
            <a:off x="381000" y="685800"/>
            <a:ext cx="6096000" cy="3429000"/>
          </a:xfrm>
          <a:prstGeom prst="rect">
            <a:avLst/>
          </a:prstGeom>
        </p:spPr>
        <p:txBody>
          <a:bodyPr/>
          <a:lstStyle/>
          <a:p>
            <a:endParaRPr/>
          </a:p>
        </p:txBody>
      </p:sp>
      <p:sp>
        <p:nvSpPr>
          <p:cNvPr id="437" name="Shape 437"/>
          <p:cNvSpPr>
            <a:spLocks noGrp="1"/>
          </p:cNvSpPr>
          <p:nvPr>
            <p:ph type="body" sz="quarter" idx="1"/>
          </p:nvPr>
        </p:nvSpPr>
        <p:spPr>
          <a:prstGeom prst="rect">
            <a:avLst/>
          </a:prstGeom>
        </p:spPr>
        <p:txBody>
          <a:bodyPr/>
          <a:lstStyle/>
          <a:p>
            <a:pPr algn="r"/>
            <a:r>
              <a:rPr lang="he-IL" dirty="0" smtClean="0"/>
              <a:t>בצד</a:t>
            </a:r>
            <a:r>
              <a:rPr lang="he-IL" baseline="0" dirty="0" smtClean="0"/>
              <a:t> שמאל, טופולוגית הרכיבים ברמה הפיזית על גבי הרכב, ומצד ימין, את הרכיבים הנמצאים מחוץ לרכב.</a:t>
            </a:r>
          </a:p>
          <a:p>
            <a:pPr algn="r"/>
            <a:r>
              <a:rPr lang="he-IL" baseline="0" dirty="0" smtClean="0"/>
              <a:t>מבנה הרשת שעל גבי הרכב מבוססת על פרוטוקול קאן באס.</a:t>
            </a:r>
          </a:p>
          <a:p>
            <a:pPr algn="r"/>
            <a:r>
              <a:rPr lang="he-IL" baseline="0" dirty="0" smtClean="0"/>
              <a:t>קאן באס זהו פרוטוקול תקשורת לתקשורת פוינט טו פוינט בין מיקרו-בקרים, המשמש בעיקר מערכות מוטוריות. נרחיב עליו הרבה בהמשך.</a:t>
            </a:r>
          </a:p>
          <a:p>
            <a:pPr algn="r"/>
            <a:r>
              <a:rPr lang="he-IL" baseline="0" dirty="0" smtClean="0"/>
              <a:t>הרכיב המרכזי על גבי הרכב, המחשב הראשי, מטרתו היא בעיקר ניהול המנוע ופעולתו.</a:t>
            </a:r>
          </a:p>
          <a:p>
            <a:pPr algn="r"/>
            <a:r>
              <a:rPr lang="he-IL" baseline="0" dirty="0" smtClean="0"/>
              <a:t>חלק מעבודתו של רכיב זה, זה להפיץ הודעות קאן באס אודות סטטיסטיקת המנוע אל שאר הרכיבים המחוברים לרשת.</a:t>
            </a:r>
          </a:p>
          <a:p>
            <a:pPr algn="r"/>
            <a:r>
              <a:rPr lang="he-IL" baseline="0" dirty="0" smtClean="0"/>
              <a:t>בדומה למחשב המרכזי, קיים מחשב נוסף על גבי הרכב, אשר תפקודו העיקרי הוא ניהול חיישנים ורכיבים אלקטרונים נוספים על גבי הרכב, גם רכיב זה מפיץ הודעות סטטיסטיקה שיעזרו לנו בעבודתנו.</a:t>
            </a:r>
          </a:p>
          <a:p>
            <a:pPr algn="r"/>
            <a:r>
              <a:rPr lang="he-IL" baseline="0" dirty="0" smtClean="0"/>
              <a:t>משמה, ההודעות יגיעו אל ממיר ההודעות, המקבל קאן באס ומוציא ארס232.</a:t>
            </a:r>
          </a:p>
          <a:p>
            <a:pPr algn="r"/>
            <a:r>
              <a:rPr lang="he-IL" baseline="0" dirty="0" smtClean="0"/>
              <a:t>משמה, מחובר בארס232 </a:t>
            </a:r>
            <a:r>
              <a:rPr lang="he-IL" baseline="0" dirty="0" err="1" smtClean="0"/>
              <a:t>טרנסיבר</a:t>
            </a:r>
            <a:r>
              <a:rPr lang="he-IL" baseline="0" dirty="0" smtClean="0"/>
              <a:t> רדיו. עובד </a:t>
            </a:r>
            <a:r>
              <a:rPr lang="he-IL" baseline="0" dirty="0" err="1" smtClean="0"/>
              <a:t>באייאסאם</a:t>
            </a:r>
            <a:r>
              <a:rPr lang="he-IL" baseline="0" dirty="0" smtClean="0"/>
              <a:t>. המשדר למשדר בצד השני.</a:t>
            </a:r>
          </a:p>
          <a:p>
            <a:pPr algn="r"/>
            <a:r>
              <a:rPr lang="he-IL" baseline="0" dirty="0" smtClean="0"/>
              <a:t>בצד המחשב, המחשב יקבל את המידע </a:t>
            </a:r>
            <a:r>
              <a:rPr lang="he-IL" baseline="0" dirty="0" err="1" smtClean="0"/>
              <a:t>מסריאל</a:t>
            </a:r>
            <a:r>
              <a:rPr lang="he-IL" baseline="0" dirty="0" smtClean="0"/>
              <a:t> קום פורט ויציג את זה בצורה ויזואלית.</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2" name="Shape 442"/>
          <p:cNvSpPr>
            <a:spLocks noGrp="1" noRot="1" noChangeAspect="1"/>
          </p:cNvSpPr>
          <p:nvPr>
            <p:ph type="sldImg"/>
          </p:nvPr>
        </p:nvSpPr>
        <p:spPr>
          <a:xfrm>
            <a:off x="381000" y="685800"/>
            <a:ext cx="6096000" cy="3429000"/>
          </a:xfrm>
          <a:prstGeom prst="rect">
            <a:avLst/>
          </a:prstGeom>
        </p:spPr>
        <p:txBody>
          <a:bodyPr/>
          <a:lstStyle/>
          <a:p>
            <a:endParaRPr/>
          </a:p>
        </p:txBody>
      </p:sp>
      <p:sp>
        <p:nvSpPr>
          <p:cNvPr id="443" name="Shape 443"/>
          <p:cNvSpPr>
            <a:spLocks noGrp="1"/>
          </p:cNvSpPr>
          <p:nvPr>
            <p:ph type="body" sz="quarter" idx="1"/>
          </p:nvPr>
        </p:nvSpPr>
        <p:spPr>
          <a:prstGeom prst="rect">
            <a:avLst/>
          </a:prstGeom>
        </p:spPr>
        <p:txBody>
          <a:bodyPr/>
          <a:lstStyle>
            <a:lvl1pPr algn="r" rtl="1">
              <a:defRPr/>
            </a:lvl1pPr>
          </a:lstStyle>
          <a:p>
            <a:pPr algn="r" rtl="1" latinLnBrk="0"/>
            <a:r>
              <a:rPr lang="he-IL" baseline="0" dirty="0" smtClean="0"/>
              <a:t>קאן באס זהו פרוטוקול תקשורת לתקשורת פוינט טו פוינט בין מיקרו-בקרים, המשמש בעיקר מערכות מוטוריות. </a:t>
            </a:r>
            <a:endParaRPr lang="en-US" baseline="0" dirty="0" smtClean="0"/>
          </a:p>
          <a:p>
            <a:pPr marL="0" marR="0" indent="0" algn="r" defTabSz="914400" rtl="1" eaLnBrk="1" fontAlgn="auto" latinLnBrk="0" hangingPunct="1">
              <a:lnSpc>
                <a:spcPct val="100000"/>
              </a:lnSpc>
              <a:spcBef>
                <a:spcPts val="0"/>
              </a:spcBef>
              <a:spcAft>
                <a:spcPts val="0"/>
              </a:spcAft>
              <a:buClrTx/>
              <a:buSzTx/>
              <a:buFontTx/>
              <a:buNone/>
              <a:tabLst/>
              <a:defRPr/>
            </a:pPr>
            <a:r>
              <a:rPr lang="he-IL" baseline="0" dirty="0" smtClean="0"/>
              <a:t>אין צורך </a:t>
            </a:r>
            <a:r>
              <a:rPr lang="he-IL" baseline="0" dirty="0" err="1" smtClean="0"/>
              <a:t>בהוסט</a:t>
            </a:r>
            <a:r>
              <a:rPr lang="he-IL" baseline="0" dirty="0" smtClean="0"/>
              <a:t> ברשת.</a:t>
            </a:r>
          </a:p>
          <a:p>
            <a:pPr algn="r" rtl="1" latinLnBrk="0"/>
            <a:r>
              <a:rPr lang="he-IL" baseline="0" dirty="0" smtClean="0"/>
              <a:t>נולד ב1983. מפתחת הפרוטוקול העיקרית היא בוש</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2" name="Shape 442"/>
          <p:cNvSpPr>
            <a:spLocks noGrp="1" noRot="1" noChangeAspect="1"/>
          </p:cNvSpPr>
          <p:nvPr>
            <p:ph type="sldImg"/>
          </p:nvPr>
        </p:nvSpPr>
        <p:spPr>
          <a:xfrm>
            <a:off x="381000" y="685800"/>
            <a:ext cx="6096000" cy="3429000"/>
          </a:xfrm>
          <a:prstGeom prst="rect">
            <a:avLst/>
          </a:prstGeom>
        </p:spPr>
        <p:txBody>
          <a:bodyPr/>
          <a:lstStyle/>
          <a:p>
            <a:endParaRPr/>
          </a:p>
        </p:txBody>
      </p:sp>
      <p:sp>
        <p:nvSpPr>
          <p:cNvPr id="443" name="Shape 443"/>
          <p:cNvSpPr>
            <a:spLocks noGrp="1"/>
          </p:cNvSpPr>
          <p:nvPr>
            <p:ph type="body" sz="quarter" idx="1"/>
          </p:nvPr>
        </p:nvSpPr>
        <p:spPr>
          <a:prstGeom prst="rect">
            <a:avLst/>
          </a:prstGeom>
        </p:spPr>
        <p:txBody>
          <a:bodyPr/>
          <a:lstStyle>
            <a:lvl1pPr algn="r" rtl="1">
              <a:defRPr/>
            </a:lvl1pPr>
          </a:lstStyle>
          <a:p>
            <a:pPr algn="r" rtl="1" latinLnBrk="0"/>
            <a:r>
              <a:rPr lang="he-IL" dirty="0" smtClean="0"/>
              <a:t>שני סיבים נדרשים</a:t>
            </a:r>
            <a:r>
              <a:rPr lang="he-IL" baseline="0" dirty="0" smtClean="0"/>
              <a:t>. קאן לו וקאן היי.</a:t>
            </a:r>
            <a:endParaRPr dirty="0"/>
          </a:p>
        </p:txBody>
      </p:sp>
    </p:spTree>
    <p:extLst>
      <p:ext uri="{BB962C8B-B14F-4D97-AF65-F5344CB8AC3E}">
        <p14:creationId xmlns:p14="http://schemas.microsoft.com/office/powerpoint/2010/main" val="53634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2" name="Shape 442"/>
          <p:cNvSpPr>
            <a:spLocks noGrp="1" noRot="1" noChangeAspect="1"/>
          </p:cNvSpPr>
          <p:nvPr>
            <p:ph type="sldImg"/>
          </p:nvPr>
        </p:nvSpPr>
        <p:spPr>
          <a:xfrm>
            <a:off x="381000" y="685800"/>
            <a:ext cx="6096000" cy="3429000"/>
          </a:xfrm>
          <a:prstGeom prst="rect">
            <a:avLst/>
          </a:prstGeom>
        </p:spPr>
        <p:txBody>
          <a:bodyPr/>
          <a:lstStyle/>
          <a:p>
            <a:endParaRPr/>
          </a:p>
        </p:txBody>
      </p:sp>
      <p:sp>
        <p:nvSpPr>
          <p:cNvPr id="443" name="Shape 443"/>
          <p:cNvSpPr>
            <a:spLocks noGrp="1"/>
          </p:cNvSpPr>
          <p:nvPr>
            <p:ph type="body" sz="quarter" idx="1"/>
          </p:nvPr>
        </p:nvSpPr>
        <p:spPr>
          <a:prstGeom prst="rect">
            <a:avLst/>
          </a:prstGeom>
        </p:spPr>
        <p:txBody>
          <a:bodyPr/>
          <a:lstStyle>
            <a:lvl1pPr algn="r" rtl="1">
              <a:defRPr/>
            </a:lvl1pPr>
          </a:lstStyle>
          <a:p>
            <a:pPr algn="r" rtl="1" latinLnBrk="0"/>
            <a:r>
              <a:rPr lang="he-IL" dirty="0" smtClean="0"/>
              <a:t>ע״י</a:t>
            </a:r>
            <a:r>
              <a:rPr lang="he-IL" baseline="0" dirty="0" smtClean="0"/>
              <a:t> הפרשי המתח בין הסיבים, יודע המיקרו בקר לכתוב את הביטים בהתאם.</a:t>
            </a:r>
            <a:endParaRPr dirty="0"/>
          </a:p>
        </p:txBody>
      </p:sp>
    </p:spTree>
    <p:extLst>
      <p:ext uri="{BB962C8B-B14F-4D97-AF65-F5344CB8AC3E}">
        <p14:creationId xmlns:p14="http://schemas.microsoft.com/office/powerpoint/2010/main" val="12276387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2" name="Shape 442"/>
          <p:cNvSpPr>
            <a:spLocks noGrp="1" noRot="1" noChangeAspect="1"/>
          </p:cNvSpPr>
          <p:nvPr>
            <p:ph type="sldImg"/>
          </p:nvPr>
        </p:nvSpPr>
        <p:spPr>
          <a:xfrm>
            <a:off x="381000" y="685800"/>
            <a:ext cx="6096000" cy="3429000"/>
          </a:xfrm>
          <a:prstGeom prst="rect">
            <a:avLst/>
          </a:prstGeom>
        </p:spPr>
        <p:txBody>
          <a:bodyPr/>
          <a:lstStyle/>
          <a:p>
            <a:endParaRPr/>
          </a:p>
        </p:txBody>
      </p:sp>
      <p:sp>
        <p:nvSpPr>
          <p:cNvPr id="443" name="Shape 443"/>
          <p:cNvSpPr>
            <a:spLocks noGrp="1"/>
          </p:cNvSpPr>
          <p:nvPr>
            <p:ph type="body" sz="quarter" idx="1"/>
          </p:nvPr>
        </p:nvSpPr>
        <p:spPr>
          <a:prstGeom prst="rect">
            <a:avLst/>
          </a:prstGeom>
        </p:spPr>
        <p:txBody>
          <a:bodyPr/>
          <a:lstStyle>
            <a:lvl1pPr algn="r" rtl="1">
              <a:defRPr/>
            </a:lvl1pPr>
          </a:lstStyle>
          <a:p>
            <a:pPr algn="r" rtl="1" latinLnBrk="0"/>
            <a:r>
              <a:rPr lang="he-IL" dirty="0" err="1" smtClean="0"/>
              <a:t>גרסא</a:t>
            </a:r>
            <a:r>
              <a:rPr lang="he-IL" dirty="0" smtClean="0"/>
              <a:t> 2.0</a:t>
            </a:r>
            <a:r>
              <a:rPr lang="he-IL" baseline="0" dirty="0" smtClean="0"/>
              <a:t>בי. הכי עדכנית. ההבדל בינה לבין איי זה 29 </a:t>
            </a:r>
            <a:r>
              <a:rPr lang="he-IL" baseline="0" dirty="0" err="1" smtClean="0"/>
              <a:t>לאיידי</a:t>
            </a:r>
            <a:r>
              <a:rPr lang="he-IL" baseline="0" dirty="0" smtClean="0"/>
              <a:t> במקום 11 ביט</a:t>
            </a:r>
            <a:endParaRPr lang="he-IL" dirty="0" smtClean="0"/>
          </a:p>
          <a:p>
            <a:pPr algn="r" rtl="1" latinLnBrk="0"/>
            <a:r>
              <a:rPr lang="he-IL" dirty="0" smtClean="0"/>
              <a:t>איידי </a:t>
            </a:r>
            <a:r>
              <a:rPr lang="mr-IN" dirty="0" smtClean="0"/>
              <a:t>–</a:t>
            </a:r>
            <a:r>
              <a:rPr lang="he-IL" dirty="0" smtClean="0"/>
              <a:t> ממי ומה נשלח. משמש גם בתור עדיפות.</a:t>
            </a:r>
          </a:p>
          <a:p>
            <a:pPr algn="r" rtl="1" latinLnBrk="0"/>
            <a:r>
              <a:rPr lang="he-IL" dirty="0" err="1" smtClean="0"/>
              <a:t>דיאלסי</a:t>
            </a:r>
            <a:r>
              <a:rPr lang="he-IL" baseline="0" dirty="0" smtClean="0"/>
              <a:t> </a:t>
            </a:r>
            <a:r>
              <a:rPr lang="mr-IN" baseline="0" dirty="0" smtClean="0"/>
              <a:t>–</a:t>
            </a:r>
            <a:r>
              <a:rPr lang="he-IL" baseline="0" dirty="0" smtClean="0"/>
              <a:t> </a:t>
            </a:r>
            <a:r>
              <a:rPr lang="en-US" baseline="0" dirty="0" smtClean="0"/>
              <a:t>data length code</a:t>
            </a:r>
            <a:r>
              <a:rPr lang="he-IL" baseline="0" dirty="0" smtClean="0"/>
              <a:t> גודל המידע הנשלח. 4 ביט.</a:t>
            </a:r>
          </a:p>
          <a:p>
            <a:pPr algn="r" rtl="1" latinLnBrk="0"/>
            <a:r>
              <a:rPr lang="he-IL" dirty="0" smtClean="0"/>
              <a:t>דאטה </a:t>
            </a:r>
            <a:r>
              <a:rPr lang="mr-IN" dirty="0" smtClean="0"/>
              <a:t>–</a:t>
            </a:r>
            <a:r>
              <a:rPr lang="he-IL" dirty="0" smtClean="0"/>
              <a:t> המידע</a:t>
            </a:r>
            <a:r>
              <a:rPr lang="he-IL" baseline="0" dirty="0" smtClean="0"/>
              <a:t> עצמו.</a:t>
            </a:r>
            <a:endParaRPr lang="en-US" baseline="0" dirty="0" smtClean="0"/>
          </a:p>
          <a:p>
            <a:pPr algn="r" rtl="1" latinLnBrk="0"/>
            <a:r>
              <a:rPr lang="en-US" baseline="0" dirty="0" err="1" smtClean="0"/>
              <a:t>Crc</a:t>
            </a:r>
            <a:r>
              <a:rPr lang="he-IL" baseline="0" dirty="0" smtClean="0"/>
              <a:t>. היכולת לאתר שגיאות בהעברת נתונים.</a:t>
            </a:r>
          </a:p>
          <a:p>
            <a:pPr algn="r" rtl="1" latinLnBrk="0"/>
            <a:r>
              <a:rPr lang="en-US" baseline="0" dirty="0" err="1" smtClean="0"/>
              <a:t>Ack</a:t>
            </a:r>
            <a:r>
              <a:rPr lang="he-IL" baseline="0" dirty="0" smtClean="0"/>
              <a:t>. המקבל יכול לרשום אם הוא קיבל את ההודעה בהצלחה או קיבל הודעה פגומה. אך השולח לא יכול לדעת שההודעה התקבלה אצל כל </a:t>
            </a:r>
            <a:r>
              <a:rPr lang="he-IL" baseline="0" dirty="0" err="1" smtClean="0"/>
              <a:t>הנודים</a:t>
            </a:r>
            <a:r>
              <a:rPr lang="he-IL" baseline="0" dirty="0" smtClean="0"/>
              <a:t> ברשת.</a:t>
            </a:r>
          </a:p>
        </p:txBody>
      </p:sp>
    </p:spTree>
    <p:extLst>
      <p:ext uri="{BB962C8B-B14F-4D97-AF65-F5344CB8AC3E}">
        <p14:creationId xmlns:p14="http://schemas.microsoft.com/office/powerpoint/2010/main" val="9194302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7" name="Shape 447"/>
          <p:cNvSpPr>
            <a:spLocks noGrp="1" noRot="1" noChangeAspect="1"/>
          </p:cNvSpPr>
          <p:nvPr>
            <p:ph type="sldImg"/>
          </p:nvPr>
        </p:nvSpPr>
        <p:spPr>
          <a:xfrm>
            <a:off x="381000" y="685800"/>
            <a:ext cx="6096000" cy="3429000"/>
          </a:xfrm>
          <a:prstGeom prst="rect">
            <a:avLst/>
          </a:prstGeom>
        </p:spPr>
        <p:txBody>
          <a:bodyPr/>
          <a:lstStyle/>
          <a:p>
            <a:endParaRPr/>
          </a:p>
        </p:txBody>
      </p:sp>
      <p:sp>
        <p:nvSpPr>
          <p:cNvPr id="448" name="Shape 448"/>
          <p:cNvSpPr>
            <a:spLocks noGrp="1"/>
          </p:cNvSpPr>
          <p:nvPr>
            <p:ph type="body" sz="quarter" idx="1"/>
          </p:nvPr>
        </p:nvSpPr>
        <p:spPr>
          <a:prstGeom prst="rect">
            <a:avLst/>
          </a:prstGeom>
        </p:spPr>
        <p:txBody>
          <a:bodyPr/>
          <a:lstStyle/>
          <a:p>
            <a:pPr algn="r" rtl="1" latinLnBrk="0">
              <a:defRPr/>
            </a:pPr>
            <a:r>
              <a:rPr lang="he-IL" dirty="0" smtClean="0"/>
              <a:t>מחובר</a:t>
            </a:r>
            <a:r>
              <a:rPr lang="he-IL" baseline="0" dirty="0" smtClean="0"/>
              <a:t> </a:t>
            </a:r>
            <a:r>
              <a:rPr lang="he-IL" baseline="0" dirty="0" err="1" smtClean="0"/>
              <a:t>מצידו</a:t>
            </a:r>
            <a:r>
              <a:rPr lang="he-IL" baseline="0" dirty="0" smtClean="0"/>
              <a:t> האחד לשאר רשת </a:t>
            </a:r>
            <a:r>
              <a:rPr lang="he-IL" baseline="0" dirty="0" err="1" smtClean="0"/>
              <a:t>הקאןבאס</a:t>
            </a:r>
            <a:r>
              <a:rPr lang="he-IL" baseline="0" dirty="0" smtClean="0"/>
              <a:t> </a:t>
            </a:r>
            <a:r>
              <a:rPr lang="he-IL" baseline="0" dirty="0" err="1" smtClean="0"/>
              <a:t>ומצידו</a:t>
            </a:r>
            <a:r>
              <a:rPr lang="he-IL" baseline="0" dirty="0" smtClean="0"/>
              <a:t> השני למשדר הרדיו.</a:t>
            </a:r>
          </a:p>
          <a:p>
            <a:pPr algn="r" rtl="1" latinLnBrk="0">
              <a:defRPr/>
            </a:pPr>
            <a:r>
              <a:rPr lang="he-IL" baseline="0" dirty="0" smtClean="0"/>
              <a:t>הקונפיגורציה שלו ניתנת לשינוי באופן חד פעמי ולאחר מכן תישאר בכל פעם שהחשמל ברכב יידלק מחדש.</a:t>
            </a:r>
          </a:p>
          <a:p>
            <a:pPr algn="r" rtl="1" latinLnBrk="0">
              <a:defRPr/>
            </a:pPr>
            <a:endParaRPr lang="he-IL" baseline="0" dirty="0" smtClean="0"/>
          </a:p>
          <a:p>
            <a:pPr algn="r" rtl="1" latinLnBrk="0">
              <a:defRPr/>
            </a:pPr>
            <a:r>
              <a:rPr lang="he-IL" baseline="0" dirty="0" err="1" smtClean="0"/>
              <a:t>הפילטרינג</a:t>
            </a:r>
            <a:r>
              <a:rPr lang="he-IL" baseline="0" dirty="0" smtClean="0"/>
              <a:t> זקוק להזזה בביט אחד שמאלה ולכן אפס סי אף אף הפך לשש שבע..</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488009B-08AB-7145-8642-C75E7CCE9825}" type="datetimeFigureOut">
              <a:rPr lang="en-US" smtClean="0"/>
              <a:t>6/25/17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CB4B4D-7CA3-9044-876B-883B54F8677D}" type="slidenum">
              <a:rPr lang="uk-UA" smtClean="0"/>
              <a:t>‹#›</a:t>
            </a:fld>
            <a:endParaRPr lang="uk-UA"/>
          </a:p>
        </p:txBody>
      </p: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488009B-08AB-7145-8642-C75E7CCE9825}" type="datetimeFigureOut">
              <a:rPr lang="en-US" smtClean="0"/>
              <a:t>6/25/17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CB4B4D-7CA3-9044-876B-883B54F8677D}" type="slidenum">
              <a:rPr lang="uk-UA" smtClean="0"/>
              <a:t>‹#›</a:t>
            </a:fld>
            <a:endParaRPr lang="uk-U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488009B-08AB-7145-8642-C75E7CCE9825}" type="datetimeFigureOut">
              <a:rPr lang="en-US" smtClean="0"/>
              <a:t>6/25/17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CB4B4D-7CA3-9044-876B-883B54F8677D}" type="slidenum">
              <a:rPr lang="uk-UA" smtClean="0"/>
              <a:t>‹#›</a:t>
            </a:fld>
            <a:endParaRPr lang="uk-UA"/>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4" name="Text Placeholder 3"/>
          <p:cNvSpPr>
            <a:spLocks noGrp="1"/>
          </p:cNvSpPr>
          <p:nvPr>
            <p:ph type="body" sz="half" idx="13"/>
          </p:nvPr>
        </p:nvSpPr>
        <p:spPr>
          <a:xfrm>
            <a:off x="1930400" y="3771174"/>
            <a:ext cx="7385828"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488009B-08AB-7145-8642-C75E7CCE9825}" type="datetimeFigureOut">
              <a:rPr lang="en-US" smtClean="0"/>
              <a:t>6/25/17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CB4B4D-7CA3-9044-876B-883B54F8677D}" type="slidenum">
              <a:rPr lang="uk-UA" smtClean="0"/>
              <a:t>‹#›</a:t>
            </a:fld>
            <a:endParaRPr lang="uk-UA"/>
          </a:p>
        </p:txBody>
      </p:sp>
      <p:sp>
        <p:nvSpPr>
          <p:cNvPr id="11" name="TextBox 10"/>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488009B-08AB-7145-8642-C75E7CCE9825}" type="datetimeFigureOut">
              <a:rPr lang="en-US" smtClean="0"/>
              <a:t>6/25/17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CB4B4D-7CA3-9044-876B-883B54F8677D}" type="slidenum">
              <a:rPr lang="uk-UA" smtClean="0"/>
              <a:t>‹#›</a:t>
            </a:fld>
            <a:endParaRPr lang="uk-UA"/>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488009B-08AB-7145-8642-C75E7CCE9825}" type="datetimeFigureOut">
              <a:rPr lang="en-US" smtClean="0"/>
              <a:t>6/25/17</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CB4B4D-7CA3-9044-876B-883B54F8677D}" type="slidenum">
              <a:rPr lang="uk-UA" smtClean="0"/>
              <a:t>‹#›</a:t>
            </a:fld>
            <a:endParaRPr lang="uk-UA"/>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488009B-08AB-7145-8642-C75E7CCE9825}" type="datetimeFigureOut">
              <a:rPr lang="en-US" smtClean="0"/>
              <a:t>6/25/17</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CB4B4D-7CA3-9044-876B-883B54F8677D}" type="slidenum">
              <a:rPr lang="uk-UA" smtClean="0"/>
              <a:t>‹#›</a:t>
            </a:fld>
            <a:endParaRPr lang="uk-UA"/>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488009B-08AB-7145-8642-C75E7CCE9825}" type="datetimeFigureOut">
              <a:rPr lang="en-US" smtClean="0"/>
              <a:t>6/25/17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CB4B4D-7CA3-9044-876B-883B54F8677D}" type="slidenum">
              <a:rPr lang="uk-UA" smtClean="0"/>
              <a:t>‹#›</a:t>
            </a:fld>
            <a:endParaRPr lang="uk-UA"/>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488009B-08AB-7145-8642-C75E7CCE9825}" type="datetimeFigureOut">
              <a:rPr lang="en-US" smtClean="0"/>
              <a:t>6/25/17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CB4B4D-7CA3-9044-876B-883B54F8677D}" type="slidenum">
              <a:rPr lang="uk-UA" smtClean="0"/>
              <a:t>‹#›</a:t>
            </a:fld>
            <a:endParaRPr lang="uk-UA"/>
          </a:p>
        </p:txBody>
      </p:sp>
    </p:spTree>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כותרת ותוכן">
    <p:spTree>
      <p:nvGrpSpPr>
        <p:cNvPr id="1" name=""/>
        <p:cNvGrpSpPr/>
        <p:nvPr/>
      </p:nvGrpSpPr>
      <p:grpSpPr>
        <a:xfrm>
          <a:off x="0" y="0"/>
          <a:ext cx="0" cy="0"/>
          <a:chOff x="0" y="0"/>
          <a:chExt cx="0" cy="0"/>
        </a:xfrm>
      </p:grpSpPr>
      <p:sp>
        <p:nvSpPr>
          <p:cNvPr id="76" name="Shape 76"/>
          <p:cNvSpPr>
            <a:spLocks noGrp="1"/>
          </p:cNvSpPr>
          <p:nvPr>
            <p:ph type="title"/>
          </p:nvPr>
        </p:nvSpPr>
        <p:spPr>
          <a:xfrm>
            <a:off x="2592925" y="624110"/>
            <a:ext cx="8911688" cy="1280891"/>
          </a:xfrm>
          <a:prstGeom prst="rect">
            <a:avLst/>
          </a:prstGeom>
        </p:spPr>
        <p:txBody>
          <a:bodyPr/>
          <a:lstStyle/>
          <a:p>
            <a:r>
              <a:t>Title Text</a:t>
            </a:r>
          </a:p>
        </p:txBody>
      </p:sp>
      <p:sp>
        <p:nvSpPr>
          <p:cNvPr id="77" name="Shape 77"/>
          <p:cNvSpPr>
            <a:spLocks noGrp="1"/>
          </p:cNvSpPr>
          <p:nvPr>
            <p:ph type="body" idx="1"/>
          </p:nvPr>
        </p:nvSpPr>
        <p:spPr>
          <a:xfrm>
            <a:off x="2589211" y="2133600"/>
            <a:ext cx="8915401" cy="377762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8" name="Shape 78"/>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054470708"/>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488009B-08AB-7145-8642-C75E7CCE9825}" type="datetimeFigureOut">
              <a:rPr lang="en-US" smtClean="0"/>
              <a:t>6/25/17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CB4B4D-7CA3-9044-876B-883B54F8677D}" type="slidenum">
              <a:rPr lang="uk-UA" smtClean="0"/>
              <a:t>‹#›</a:t>
            </a:fld>
            <a:endParaRPr lang="uk-UA"/>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488009B-08AB-7145-8642-C75E7CCE9825}" type="datetimeFigureOut">
              <a:rPr lang="en-US" smtClean="0"/>
              <a:t>6/25/17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CB4B4D-7CA3-9044-876B-883B54F8677D}" type="slidenum">
              <a:rPr lang="uk-UA" smtClean="0"/>
              <a:t>‹#›</a:t>
            </a:fld>
            <a:endParaRPr lang="uk-UA"/>
          </a:p>
        </p:txBody>
      </p: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488009B-08AB-7145-8642-C75E7CCE9825}" type="datetimeFigureOut">
              <a:rPr lang="en-US" smtClean="0"/>
              <a:t>6/25/17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CB4B4D-7CA3-9044-876B-883B54F8677D}" type="slidenum">
              <a:rPr lang="uk-UA" smtClean="0"/>
              <a:t>‹#›</a:t>
            </a:fld>
            <a:endParaRPr lang="uk-UA"/>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488009B-08AB-7145-8642-C75E7CCE9825}" type="datetimeFigureOut">
              <a:rPr lang="en-US" smtClean="0"/>
              <a:t>6/25/17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6CB4B4D-7CA3-9044-876B-883B54F8677D}" type="slidenum">
              <a:rPr lang="uk-UA" smtClean="0"/>
              <a:t>‹#›</a:t>
            </a:fld>
            <a:endParaRPr lang="uk-U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F488009B-08AB-7145-8642-C75E7CCE9825}" type="datetimeFigureOut">
              <a:rPr lang="en-US" smtClean="0"/>
              <a:t>6/25/17</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86CB4B4D-7CA3-9044-876B-883B54F8677D}" type="slidenum">
              <a:rPr lang="uk-UA" smtClean="0"/>
              <a:t>‹#›</a:t>
            </a:fld>
            <a:endParaRPr lang="uk-UA"/>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F488009B-08AB-7145-8642-C75E7CCE9825}" type="datetimeFigureOut">
              <a:rPr lang="en-US" smtClean="0"/>
              <a:t>6/25/17</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86CB4B4D-7CA3-9044-876B-883B54F8677D}" type="slidenum">
              <a:rPr lang="uk-UA" smtClean="0"/>
              <a:t>‹#›</a:t>
            </a:fld>
            <a:endParaRPr lang="uk-U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F488009B-08AB-7145-8642-C75E7CCE9825}" type="datetimeFigureOut">
              <a:rPr lang="en-US" smtClean="0"/>
              <a:t>6/25/17</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86CB4B4D-7CA3-9044-876B-883B54F8677D}" type="slidenum">
              <a:rPr lang="uk-UA" smtClean="0"/>
              <a:t>‹#›</a:t>
            </a:fld>
            <a:endParaRPr lang="uk-U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488009B-08AB-7145-8642-C75E7CCE9825}" type="datetimeFigureOut">
              <a:rPr lang="en-US" smtClean="0"/>
              <a:t>6/25/17</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uk-UA" smtClean="0"/>
              <a:t>‹#›</a:t>
            </a:fld>
            <a:endParaRPr lang="uk-UA"/>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2.png"/><Relationship Id="rId21" Type="http://schemas.openxmlformats.org/officeDocument/2006/relationships/image" Target="../media/image3.png"/><Relationship Id="rId22" Type="http://schemas.openxmlformats.org/officeDocument/2006/relationships/image" Target="../media/image4.png"/><Relationship Id="rId23" Type="http://schemas.openxmlformats.org/officeDocument/2006/relationships/image" Target="../media/image5.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F488009B-08AB-7145-8642-C75E7CCE9825}" type="datetimeFigureOut">
              <a:rPr lang="en-US" smtClean="0"/>
              <a:t>6/25/17</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86CB4B4D-7CA3-9044-876B-883B54F8677D}" type="slidenum">
              <a:rPr lang="uk-UA" smtClean="0"/>
              <a:t>‹#›</a:t>
            </a:fld>
            <a:endParaRPr lang="uk-UA"/>
          </a:p>
        </p:txBody>
      </p:sp>
    </p:spTree>
    <p:extLst>
      <p:ext uri="{BB962C8B-B14F-4D97-AF65-F5344CB8AC3E}">
        <p14:creationId xmlns:p14="http://schemas.microsoft.com/office/powerpoint/2010/main" val="1296449310"/>
      </p:ext>
    </p:extLst>
  </p:cSld>
  <p:clrMap bg1="dk1" tx1="lt1" bg2="dk2" tx2="lt2" accent1="accent1" accent2="accent2" accent3="accent3" accent4="accent4" accent5="accent5" accent6="accent6" hlink="hlink" folHlink="folHlink"/>
  <p:sldLayoutIdLst>
    <p:sldLayoutId id="2147484335" r:id="rId1"/>
    <p:sldLayoutId id="2147484336" r:id="rId2"/>
    <p:sldLayoutId id="2147484337" r:id="rId3"/>
    <p:sldLayoutId id="2147484338" r:id="rId4"/>
    <p:sldLayoutId id="2147484339" r:id="rId5"/>
    <p:sldLayoutId id="2147484340" r:id="rId6"/>
    <p:sldLayoutId id="2147484341" r:id="rId7"/>
    <p:sldLayoutId id="2147484342" r:id="rId8"/>
    <p:sldLayoutId id="2147484343" r:id="rId9"/>
    <p:sldLayoutId id="2147484344" r:id="rId10"/>
    <p:sldLayoutId id="2147484345" r:id="rId11"/>
    <p:sldLayoutId id="2147484346" r:id="rId12"/>
    <p:sldLayoutId id="2147484347" r:id="rId13"/>
    <p:sldLayoutId id="2147484348" r:id="rId14"/>
    <p:sldLayoutId id="2147484349" r:id="rId15"/>
    <p:sldLayoutId id="2147484350" r:id="rId16"/>
    <p:sldLayoutId id="2147484351" r:id="rId17"/>
    <p:sldLayoutId id="2147484352" r:id="rId18"/>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1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1" Type="http://schemas.openxmlformats.org/officeDocument/2006/relationships/slideLayout" Target="../slideLayouts/slideLayout1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 Id="rId3"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 Id="rId3"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8.xml"/><Relationship Id="rId4" Type="http://schemas.openxmlformats.org/officeDocument/2006/relationships/notesSlide" Target="../notesSlides/notesSlide23.xml"/><Relationship Id="rId5" Type="http://schemas.openxmlformats.org/officeDocument/2006/relationships/image" Target="../media/image21.png"/><Relationship Id="rId1" Type="http://schemas.microsoft.com/office/2007/relationships/media" Target="../media/media1.mp4"/><Relationship Id="rId2" Type="http://schemas.openxmlformats.org/officeDocument/2006/relationships/video" Target="../media/media1.mp4"/></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 Id="rId3" Type="http://schemas.openxmlformats.org/officeDocument/2006/relationships/image" Target="../media/image2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 Id="rId3" Type="http://schemas.openxmlformats.org/officeDocument/2006/relationships/image" Target="../media/image10.jp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Shape 416"/>
          <p:cNvSpPr>
            <a:spLocks noGrp="1"/>
          </p:cNvSpPr>
          <p:nvPr>
            <p:ph type="ctrTitle"/>
          </p:nvPr>
        </p:nvSpPr>
        <p:spPr>
          <a:xfrm>
            <a:off x="1524000" y="1206499"/>
            <a:ext cx="9144000" cy="1401764"/>
          </a:xfrm>
          <a:prstGeom prst="rect">
            <a:avLst/>
          </a:prstGeom>
        </p:spPr>
        <p:txBody>
          <a:bodyPr>
            <a:normAutofit fontScale="90000"/>
          </a:bodyPr>
          <a:lstStyle/>
          <a:p>
            <a:r>
              <a:rPr lang="en-US" dirty="0" smtClean="0"/>
              <a:t>Formula Car Telemetry System</a:t>
            </a:r>
            <a:endParaRPr dirty="0"/>
          </a:p>
        </p:txBody>
      </p:sp>
      <p:sp>
        <p:nvSpPr>
          <p:cNvPr id="417" name="Shape 417"/>
          <p:cNvSpPr>
            <a:spLocks noGrp="1"/>
          </p:cNvSpPr>
          <p:nvPr>
            <p:ph type="subTitle" idx="1"/>
          </p:nvPr>
        </p:nvSpPr>
        <p:spPr>
          <a:prstGeom prst="rect">
            <a:avLst/>
          </a:prstGeom>
        </p:spPr>
        <p:txBody>
          <a:bodyPr/>
          <a:lstStyle/>
          <a:p>
            <a:r>
              <a:rPr lang="en-US" dirty="0" smtClean="0"/>
              <a:t>Dean </a:t>
            </a:r>
            <a:r>
              <a:rPr lang="en-US" dirty="0" err="1" smtClean="0"/>
              <a:t>zADOk</a:t>
            </a:r>
            <a:endParaRPr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RF Connectivity</a:t>
            </a:r>
            <a:endParaRPr lang="en-US" dirty="0"/>
          </a:p>
        </p:txBody>
      </p:sp>
      <p:sp>
        <p:nvSpPr>
          <p:cNvPr id="3" name="Text Placeholder 2"/>
          <p:cNvSpPr>
            <a:spLocks noGrp="1"/>
          </p:cNvSpPr>
          <p:nvPr>
            <p:ph type="body" idx="1"/>
          </p:nvPr>
        </p:nvSpPr>
        <p:spPr/>
        <p:txBody>
          <a:bodyPr/>
          <a:lstStyle/>
          <a:p>
            <a:r>
              <a:rPr lang="en-US" dirty="0"/>
              <a:t>The transceiver is powered by Digi’s </a:t>
            </a:r>
            <a:r>
              <a:rPr lang="en-US" dirty="0" err="1"/>
              <a:t>DigiMesh</a:t>
            </a:r>
            <a:r>
              <a:rPr lang="en-US" dirty="0"/>
              <a:t> technology </a:t>
            </a:r>
            <a:r>
              <a:rPr lang="mr-IN" dirty="0"/>
              <a:t>–</a:t>
            </a:r>
            <a:r>
              <a:rPr lang="en-US" dirty="0"/>
              <a:t> a wireless network topology that is able to let a group of devices communicate between themselves in low power consumption.</a:t>
            </a:r>
          </a:p>
          <a:p>
            <a:r>
              <a:rPr lang="en-US" dirty="0" err="1" smtClean="0"/>
              <a:t>DigiMesh</a:t>
            </a:r>
            <a:r>
              <a:rPr lang="en-US" dirty="0" smtClean="0"/>
              <a:t> technology is working in 2.4 GHz ISM band. A worldwide legal RF band that is able to communicate in long range distance.</a:t>
            </a:r>
          </a:p>
          <a:p>
            <a:r>
              <a:rPr lang="en-US" dirty="0" smtClean="0"/>
              <a:t>The </a:t>
            </a:r>
            <a:r>
              <a:rPr lang="en-US" dirty="0"/>
              <a:t>transceiver </a:t>
            </a:r>
            <a:r>
              <a:rPr lang="en-US" dirty="0" smtClean="0"/>
              <a:t>performs acknowledgement and connection retries automatically, this gives us the ability to recover data in case of temporary disconnection.</a:t>
            </a:r>
          </a:p>
          <a:p>
            <a:r>
              <a:rPr lang="en-US" dirty="0" smtClean="0"/>
              <a:t>The RS232 port </a:t>
            </a:r>
            <a:r>
              <a:rPr lang="en-US" dirty="0"/>
              <a:t>w</a:t>
            </a:r>
            <a:r>
              <a:rPr lang="en-US" dirty="0" smtClean="0"/>
              <a:t>orks </a:t>
            </a:r>
            <a:r>
              <a:rPr lang="en-US" dirty="0"/>
              <a:t>at 115200 kbps baud </a:t>
            </a:r>
            <a:r>
              <a:rPr lang="en-US" dirty="0" smtClean="0"/>
              <a:t>rate</a:t>
            </a:r>
          </a:p>
          <a:p>
            <a:r>
              <a:rPr lang="en-US" dirty="0" smtClean="0"/>
              <a:t>The </a:t>
            </a:r>
            <a:r>
              <a:rPr lang="en-US" smtClean="0"/>
              <a:t>RF connection works at 250 kbps</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211" y="2005445"/>
            <a:ext cx="1905000" cy="1905000"/>
          </a:xfrm>
          <a:prstGeom prst="rect">
            <a:avLst/>
          </a:prstGeom>
        </p:spPr>
      </p:pic>
    </p:spTree>
    <p:extLst>
      <p:ext uri="{BB962C8B-B14F-4D97-AF65-F5344CB8AC3E}">
        <p14:creationId xmlns:p14="http://schemas.microsoft.com/office/powerpoint/2010/main" val="344501871"/>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32266" y="584844"/>
            <a:ext cx="8911688" cy="1280891"/>
          </a:xfrm>
        </p:spPr>
        <p:txBody>
          <a:bodyPr/>
          <a:lstStyle/>
          <a:p>
            <a:pPr algn="l" defTabSz="457200" rtl="1" eaLnBrk="1" latinLnBrk="0" hangingPunct="1">
              <a:spcBef>
                <a:spcPct val="0"/>
              </a:spcBef>
              <a:buNone/>
            </a:pPr>
            <a:r>
              <a:rPr lang="en-US" dirty="0" smtClean="0"/>
              <a:t>Maximizing signal range</a:t>
            </a:r>
            <a:endParaRPr lang="en-US" dirty="0"/>
          </a:p>
        </p:txBody>
      </p:sp>
      <p:sp>
        <p:nvSpPr>
          <p:cNvPr id="3" name="Text Placeholder 2"/>
          <p:cNvSpPr>
            <a:spLocks noGrp="1"/>
          </p:cNvSpPr>
          <p:nvPr>
            <p:ph type="body" idx="1"/>
          </p:nvPr>
        </p:nvSpPr>
        <p:spPr>
          <a:xfrm>
            <a:off x="3861542" y="3657600"/>
            <a:ext cx="4240314" cy="2551496"/>
          </a:xfrm>
        </p:spPr>
        <p:txBody>
          <a:bodyPr/>
          <a:lstStyle/>
          <a:p>
            <a:r>
              <a:rPr lang="en-US" dirty="0" smtClean="0"/>
              <a:t>Maximum height in receiving area to compensate the car’s low height</a:t>
            </a:r>
            <a:endParaRPr lang="he-IL" dirty="0" smtClean="0"/>
          </a:p>
          <a:p>
            <a:r>
              <a:rPr lang="en-US" dirty="0"/>
              <a:t>Low gain antennas to reach varied </a:t>
            </a:r>
            <a:r>
              <a:rPr lang="en-US" dirty="0" smtClean="0"/>
              <a:t>spaces</a:t>
            </a:r>
            <a:endParaRPr lang="en-US" dirty="0"/>
          </a:p>
        </p:txBody>
      </p:sp>
      <p:sp>
        <p:nvSpPr>
          <p:cNvPr id="4" name="Up-Down Arrow 3"/>
          <p:cNvSpPr/>
          <p:nvPr/>
        </p:nvSpPr>
        <p:spPr>
          <a:xfrm>
            <a:off x="1108363" y="1625573"/>
            <a:ext cx="332509" cy="4793673"/>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Up-Down Arrow 4"/>
          <p:cNvSpPr/>
          <p:nvPr/>
        </p:nvSpPr>
        <p:spPr>
          <a:xfrm>
            <a:off x="10522527" y="4613565"/>
            <a:ext cx="353291" cy="1805682"/>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riangle 5"/>
          <p:cNvSpPr/>
          <p:nvPr/>
        </p:nvSpPr>
        <p:spPr>
          <a:xfrm rot="5400000">
            <a:off x="8714508" y="3906983"/>
            <a:ext cx="2549237" cy="1066800"/>
          </a:xfrm>
          <a:prstGeom prst="triangl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7" name="Triangle 6"/>
          <p:cNvSpPr/>
          <p:nvPr/>
        </p:nvSpPr>
        <p:spPr>
          <a:xfrm rot="16200000">
            <a:off x="699654" y="976747"/>
            <a:ext cx="2549237" cy="1066800"/>
          </a:xfrm>
          <a:prstGeom prst="triangl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8" name="Text Placeholder 2"/>
          <p:cNvSpPr txBox="1">
            <a:spLocks/>
          </p:cNvSpPr>
          <p:nvPr/>
        </p:nvSpPr>
        <p:spPr>
          <a:xfrm>
            <a:off x="228187" y="3763785"/>
            <a:ext cx="880176" cy="51724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3</a:t>
            </a:r>
            <a:r>
              <a:rPr lang="en-US" dirty="0" smtClean="0"/>
              <a:t> m</a:t>
            </a:r>
          </a:p>
        </p:txBody>
      </p:sp>
      <p:sp>
        <p:nvSpPr>
          <p:cNvPr id="9" name="Text Placeholder 2"/>
          <p:cNvSpPr txBox="1">
            <a:spLocks/>
          </p:cNvSpPr>
          <p:nvPr/>
        </p:nvSpPr>
        <p:spPr>
          <a:xfrm>
            <a:off x="11028218" y="5410182"/>
            <a:ext cx="880176" cy="51724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0.5 m</a:t>
            </a:r>
          </a:p>
        </p:txBody>
      </p:sp>
    </p:spTree>
    <p:extLst>
      <p:ext uri="{BB962C8B-B14F-4D97-AF65-F5344CB8AC3E}">
        <p14:creationId xmlns:p14="http://schemas.microsoft.com/office/powerpoint/2010/main" val="619864807"/>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 name="Shape 450"/>
          <p:cNvSpPr>
            <a:spLocks noGrp="1"/>
          </p:cNvSpPr>
          <p:nvPr>
            <p:ph type="title"/>
          </p:nvPr>
        </p:nvSpPr>
        <p:spPr>
          <a:prstGeom prst="rect">
            <a:avLst/>
          </a:prstGeom>
        </p:spPr>
        <p:txBody>
          <a:bodyPr>
            <a:normAutofit/>
          </a:bodyPr>
          <a:lstStyle/>
          <a:p>
            <a:r>
              <a:rPr lang="en-US" dirty="0" smtClean="0"/>
              <a:t>Software design</a:t>
            </a:r>
            <a:endParaRPr dirty="0"/>
          </a:p>
        </p:txBody>
      </p:sp>
      <p:sp>
        <p:nvSpPr>
          <p:cNvPr id="451" name="Shape 451"/>
          <p:cNvSpPr>
            <a:spLocks noGrp="1"/>
          </p:cNvSpPr>
          <p:nvPr>
            <p:ph type="body" idx="1"/>
          </p:nvPr>
        </p:nvSpPr>
        <p:spPr>
          <a:prstGeom prst="rect">
            <a:avLst/>
          </a:prstGeom>
        </p:spPr>
        <p:txBody>
          <a:bodyPr/>
          <a:lstStyle/>
          <a:p>
            <a:pPr algn="l"/>
            <a:r>
              <a:rPr lang="en-US" dirty="0" smtClean="0"/>
              <a:t>The software is built on C# in order to use advanced graphics resources.</a:t>
            </a:r>
            <a:endParaRPr dirty="0"/>
          </a:p>
          <a:p>
            <a:pPr algn="l"/>
            <a:r>
              <a:rPr lang="en-US" dirty="0" smtClean="0"/>
              <a:t>The program use multi-threading technology in order to investigate data processing and deal with it accordingly.</a:t>
            </a:r>
          </a:p>
        </p:txBody>
      </p:sp>
    </p:spTree>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3" name="Shape 453"/>
          <p:cNvSpPr>
            <a:spLocks noGrp="1"/>
          </p:cNvSpPr>
          <p:nvPr>
            <p:ph type="title"/>
          </p:nvPr>
        </p:nvSpPr>
        <p:spPr>
          <a:prstGeom prst="rect">
            <a:avLst/>
          </a:prstGeom>
        </p:spPr>
        <p:txBody>
          <a:bodyPr/>
          <a:lstStyle/>
          <a:p>
            <a:r>
              <a:rPr lang="en-US" dirty="0" smtClean="0"/>
              <a:t>Multi-threading</a:t>
            </a:r>
            <a:endParaRPr dirty="0"/>
          </a:p>
        </p:txBody>
      </p:sp>
      <p:sp>
        <p:nvSpPr>
          <p:cNvPr id="3" name="Rounded Rectangle 2"/>
          <p:cNvSpPr/>
          <p:nvPr/>
        </p:nvSpPr>
        <p:spPr>
          <a:xfrm>
            <a:off x="8382001" y="1960421"/>
            <a:ext cx="1440873" cy="144087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fontAlgn="auto" latinLnBrk="0" hangingPunct="0">
              <a:lnSpc>
                <a:spcPct val="100000"/>
              </a:lnSpc>
              <a:spcBef>
                <a:spcPts val="0"/>
              </a:spcBef>
              <a:spcAft>
                <a:spcPts val="0"/>
              </a:spcAft>
              <a:buClrTx/>
              <a:buSzTx/>
              <a:buFontTx/>
              <a:buNone/>
              <a:tabLst/>
            </a:pPr>
            <a:r>
              <a:rPr lang="en-US" dirty="0" smtClean="0"/>
              <a:t>Main thread</a:t>
            </a:r>
            <a:endParaRPr lang="en-US" dirty="0"/>
          </a:p>
        </p:txBody>
      </p:sp>
      <p:sp>
        <p:nvSpPr>
          <p:cNvPr id="6" name="Rounded Rectangle 5"/>
          <p:cNvSpPr/>
          <p:nvPr/>
        </p:nvSpPr>
        <p:spPr>
          <a:xfrm>
            <a:off x="5314281" y="1946566"/>
            <a:ext cx="1440874" cy="14408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fontAlgn="auto" latinLnBrk="0" hangingPunct="0">
              <a:lnSpc>
                <a:spcPct val="100000"/>
              </a:lnSpc>
              <a:spcBef>
                <a:spcPts val="0"/>
              </a:spcBef>
              <a:spcAft>
                <a:spcPts val="0"/>
              </a:spcAft>
              <a:buClrTx/>
              <a:buSzTx/>
              <a:buFontTx/>
              <a:buNone/>
              <a:tabLst/>
            </a:pPr>
            <a:r>
              <a:rPr lang="en-US" smtClean="0"/>
              <a:t>Receiving thread</a:t>
            </a:r>
            <a:endParaRPr lang="en-US" dirty="0"/>
          </a:p>
        </p:txBody>
      </p:sp>
      <p:sp>
        <p:nvSpPr>
          <p:cNvPr id="7" name="Rounded Rectangle 6"/>
          <p:cNvSpPr/>
          <p:nvPr/>
        </p:nvSpPr>
        <p:spPr>
          <a:xfrm>
            <a:off x="5314281" y="4842165"/>
            <a:ext cx="1440874" cy="14408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fontAlgn="auto" latinLnBrk="0" hangingPunct="0">
              <a:lnSpc>
                <a:spcPct val="100000"/>
              </a:lnSpc>
              <a:spcBef>
                <a:spcPts val="0"/>
              </a:spcBef>
              <a:spcAft>
                <a:spcPts val="0"/>
              </a:spcAft>
              <a:buClrTx/>
              <a:buSzTx/>
              <a:buFontTx/>
              <a:buNone/>
              <a:tabLst/>
            </a:pPr>
            <a:r>
              <a:rPr lang="en-US" dirty="0" smtClean="0"/>
              <a:t>Alarm thread</a:t>
            </a:r>
            <a:endParaRPr lang="en-US" dirty="0"/>
          </a:p>
        </p:txBody>
      </p:sp>
      <p:sp>
        <p:nvSpPr>
          <p:cNvPr id="8" name="Rounded Rectangle 7"/>
          <p:cNvSpPr/>
          <p:nvPr/>
        </p:nvSpPr>
        <p:spPr>
          <a:xfrm>
            <a:off x="2246561" y="1905001"/>
            <a:ext cx="1440874" cy="1440875"/>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indent="0" algn="ctr" defTabSz="914400" rtl="0" fontAlgn="auto" latinLnBrk="0" hangingPunct="0">
              <a:lnSpc>
                <a:spcPct val="100000"/>
              </a:lnSpc>
              <a:spcBef>
                <a:spcPts val="0"/>
              </a:spcBef>
              <a:spcAft>
                <a:spcPts val="0"/>
              </a:spcAft>
              <a:buClrTx/>
              <a:buSzTx/>
              <a:buFontTx/>
              <a:buNone/>
              <a:tabLst/>
            </a:pPr>
            <a:r>
              <a:rPr lang="en-US" smtClean="0"/>
              <a:t>Serial Port</a:t>
            </a:r>
            <a:endParaRPr lang="en-US" dirty="0"/>
          </a:p>
        </p:txBody>
      </p:sp>
      <p:sp>
        <p:nvSpPr>
          <p:cNvPr id="9" name="Rounded Rectangle 8"/>
          <p:cNvSpPr/>
          <p:nvPr/>
        </p:nvSpPr>
        <p:spPr>
          <a:xfrm>
            <a:off x="8381999" y="4842165"/>
            <a:ext cx="1440874" cy="1440875"/>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indent="0" algn="ctr" defTabSz="914400" rtl="0" fontAlgn="auto" latinLnBrk="0" hangingPunct="0">
              <a:lnSpc>
                <a:spcPct val="100000"/>
              </a:lnSpc>
              <a:spcBef>
                <a:spcPts val="0"/>
              </a:spcBef>
              <a:spcAft>
                <a:spcPts val="0"/>
              </a:spcAft>
              <a:buClrTx/>
              <a:buSzTx/>
              <a:buFontTx/>
              <a:buNone/>
              <a:tabLst/>
            </a:pPr>
            <a:r>
              <a:rPr lang="en-US" dirty="0" smtClean="0"/>
              <a:t>Visual Objects</a:t>
            </a:r>
            <a:endParaRPr lang="en-US" dirty="0"/>
          </a:p>
        </p:txBody>
      </p:sp>
      <p:sp>
        <p:nvSpPr>
          <p:cNvPr id="12" name="Up Arrow 11"/>
          <p:cNvSpPr/>
          <p:nvPr/>
        </p:nvSpPr>
        <p:spPr>
          <a:xfrm rot="5400000">
            <a:off x="4278757" y="1897673"/>
            <a:ext cx="532338" cy="1455530"/>
          </a:xfrm>
          <a:prstGeom prst="up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5" name="Up Arrow 14"/>
          <p:cNvSpPr/>
          <p:nvPr/>
        </p:nvSpPr>
        <p:spPr>
          <a:xfrm rot="10800000">
            <a:off x="8836268" y="3512139"/>
            <a:ext cx="532338" cy="1219201"/>
          </a:xfrm>
          <a:prstGeom prst="up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6" name="Up Arrow 15"/>
          <p:cNvSpPr/>
          <p:nvPr/>
        </p:nvSpPr>
        <p:spPr>
          <a:xfrm rot="5400000">
            <a:off x="7333054" y="4821390"/>
            <a:ext cx="532338" cy="1482425"/>
          </a:xfrm>
          <a:prstGeom prst="up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Up-Down Arrow 12"/>
          <p:cNvSpPr/>
          <p:nvPr/>
        </p:nvSpPr>
        <p:spPr>
          <a:xfrm rot="5400000">
            <a:off x="7332119" y="1950046"/>
            <a:ext cx="534208" cy="1461624"/>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Up Arrow 17"/>
          <p:cNvSpPr/>
          <p:nvPr/>
        </p:nvSpPr>
        <p:spPr>
          <a:xfrm rot="10800000">
            <a:off x="5768549" y="3512139"/>
            <a:ext cx="532338" cy="121920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Up Arrow 18"/>
          <p:cNvSpPr/>
          <p:nvPr/>
        </p:nvSpPr>
        <p:spPr>
          <a:xfrm rot="13531970">
            <a:off x="7272428" y="3207972"/>
            <a:ext cx="532338" cy="191264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37757733"/>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8704" y="624110"/>
            <a:ext cx="8911688" cy="1280891"/>
          </a:xfrm>
        </p:spPr>
        <p:txBody>
          <a:bodyPr/>
          <a:lstStyle/>
          <a:p>
            <a:r>
              <a:rPr lang="en-US" dirty="0" smtClean="0"/>
              <a:t>Receiving and </a:t>
            </a:r>
            <a:r>
              <a:rPr lang="en-US" dirty="0"/>
              <a:t>a</a:t>
            </a:r>
            <a:r>
              <a:rPr lang="en-US" dirty="0" smtClean="0"/>
              <a:t>nalyzing</a:t>
            </a:r>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327794882"/>
              </p:ext>
            </p:extLst>
          </p:nvPr>
        </p:nvGraphicFramePr>
        <p:xfrm>
          <a:off x="3644231" y="2077459"/>
          <a:ext cx="4092073" cy="4450080"/>
        </p:xfrm>
        <a:graphic>
          <a:graphicData uri="http://schemas.openxmlformats.org/drawingml/2006/table">
            <a:tbl>
              <a:tblPr firstRow="1" bandRow="1">
                <a:tableStyleId>{18603FDC-E32A-4AB5-989C-0864C3EAD2B8}</a:tableStyleId>
              </a:tblPr>
              <a:tblGrid>
                <a:gridCol w="4092073"/>
              </a:tblGrid>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s-IS" b="0" dirty="0" smtClean="0"/>
                        <a:t>0CFFF048800002200C601780034AF</a:t>
                      </a:r>
                      <a:endParaRPr lang="en-US" b="0" dirty="0" smtClean="0"/>
                    </a:p>
                  </a:txBody>
                  <a:tcPr/>
                </a:tc>
              </a:tr>
              <a:tr h="370840">
                <a:tc>
                  <a:txBody>
                    <a:bodyPr/>
                    <a:lstStyle/>
                    <a:p>
                      <a:r>
                        <a:rPr lang="nb-NO" dirty="0" smtClean="0"/>
                        <a:t>...</a:t>
                      </a:r>
                      <a:endParaRPr lang="en-US" dirty="0"/>
                    </a:p>
                  </a:txBody>
                  <a:tcPr/>
                </a:tc>
              </a:tr>
              <a:tr h="370840">
                <a:tc>
                  <a:txBody>
                    <a:bodyPr/>
                    <a:lstStyle/>
                    <a:p>
                      <a:r>
                        <a:rPr lang="is-IS" smtClean="0"/>
                        <a:t>...</a:t>
                      </a:r>
                      <a:endParaRPr lang="en-US" dirty="0"/>
                    </a:p>
                  </a:txBody>
                  <a:tcPr/>
                </a:tc>
              </a:tr>
              <a:tr h="370840">
                <a:tc>
                  <a:txBody>
                    <a:bodyPr/>
                    <a:lstStyle/>
                    <a:p>
                      <a:r>
                        <a:rPr lang="mr-IN" dirty="0" smtClean="0"/>
                        <a:t>…</a:t>
                      </a:r>
                      <a:endParaRPr lang="en-US" dirty="0"/>
                    </a:p>
                  </a:txBody>
                  <a:tcPr/>
                </a:tc>
              </a:tr>
              <a:tr h="370840">
                <a:tc>
                  <a:txBody>
                    <a:bodyPr/>
                    <a:lstStyle/>
                    <a:p>
                      <a:r>
                        <a:rPr lang="nb-NO" dirty="0" smtClean="0"/>
                        <a:t>0CFFF1488331BCF26360201FF34B9</a:t>
                      </a:r>
                      <a:endParaRPr lang="en-US" dirty="0"/>
                    </a:p>
                  </a:txBody>
                  <a:tcPr/>
                </a:tc>
              </a:tr>
              <a:tr h="370840">
                <a:tc>
                  <a:txBody>
                    <a:bodyPr/>
                    <a:lstStyle/>
                    <a:p>
                      <a:r>
                        <a:rPr lang="is-IS" dirty="0" smtClean="0"/>
                        <a:t>0CFFF048800002200C601780034E1</a:t>
                      </a:r>
                      <a:endParaRPr lang="en-US" dirty="0"/>
                    </a:p>
                  </a:txBody>
                  <a:tcPr/>
                </a:tc>
              </a:tr>
              <a:tr h="370840">
                <a:tc>
                  <a:txBody>
                    <a:bodyPr/>
                    <a:lstStyle/>
                    <a:p>
                      <a:r>
                        <a:rPr lang="de-DE" dirty="0" smtClean="0"/>
                        <a:t>0CFFF1488331BCF26360201FF34EB</a:t>
                      </a:r>
                      <a:endParaRPr lang="en-US" dirty="0"/>
                    </a:p>
                  </a:txBody>
                  <a:tcPr/>
                </a:tc>
              </a:tr>
              <a:tr h="370840">
                <a:tc>
                  <a:txBody>
                    <a:bodyPr/>
                    <a:lstStyle/>
                    <a:p>
                      <a:r>
                        <a:rPr lang="is-IS" dirty="0" smtClean="0"/>
                        <a:t>0CFFF34886C05070088132A0034FF</a:t>
                      </a:r>
                      <a:endParaRPr lang="en-US" dirty="0"/>
                    </a:p>
                  </a:txBody>
                  <a:tcPr/>
                </a:tc>
              </a:tr>
              <a:tr h="370840">
                <a:tc>
                  <a:txBody>
                    <a:bodyPr/>
                    <a:lstStyle/>
                    <a:p>
                      <a:r>
                        <a:rPr lang="mr-IN" dirty="0" smtClean="0"/>
                        <a:t>…</a:t>
                      </a:r>
                      <a:endParaRPr lang="en-US" dirty="0"/>
                    </a:p>
                  </a:txBody>
                  <a:tcPr/>
                </a:tc>
              </a:tr>
              <a:tr h="370840">
                <a:tc>
                  <a:txBody>
                    <a:bodyPr/>
                    <a:lstStyle/>
                    <a:p>
                      <a:r>
                        <a:rPr lang="mr-IN" dirty="0" smtClean="0"/>
                        <a:t>…</a:t>
                      </a:r>
                      <a:endParaRPr lang="en-US" dirty="0"/>
                    </a:p>
                  </a:txBody>
                  <a:tcPr/>
                </a:tc>
              </a:tr>
              <a:tr h="370840">
                <a:tc>
                  <a:txBody>
                    <a:bodyPr/>
                    <a:lstStyle/>
                    <a:p>
                      <a:r>
                        <a:rPr lang="mr-IN" dirty="0" smtClean="0"/>
                        <a:t>…</a:t>
                      </a:r>
                      <a:endParaRPr lang="en-US" dirty="0"/>
                    </a:p>
                  </a:txBody>
                  <a:tcPr/>
                </a:tc>
              </a:tr>
              <a:tr h="370840">
                <a:tc>
                  <a:txBody>
                    <a:bodyPr/>
                    <a:lstStyle/>
                    <a:p>
                      <a:r>
                        <a:rPr lang="is-IS" dirty="0" smtClean="0"/>
                        <a:t>0CFFF048800002200C60178003513</a:t>
                      </a:r>
                      <a:endParaRPr lang="en-US" dirty="0"/>
                    </a:p>
                  </a:txBody>
                  <a:tcPr/>
                </a:tc>
              </a:tr>
            </a:tbl>
          </a:graphicData>
        </a:graphic>
      </p:graphicFrame>
      <p:sp>
        <p:nvSpPr>
          <p:cNvPr id="9" name="TextBox 8"/>
          <p:cNvSpPr txBox="1"/>
          <p:nvPr/>
        </p:nvSpPr>
        <p:spPr>
          <a:xfrm>
            <a:off x="4177564" y="1535669"/>
            <a:ext cx="2991525" cy="369332"/>
          </a:xfrm>
          <a:prstGeom prst="rect">
            <a:avLst/>
          </a:prstGeom>
          <a:noFill/>
        </p:spPr>
        <p:txBody>
          <a:bodyPr wrap="none" rtlCol="0">
            <a:spAutoFit/>
          </a:bodyPr>
          <a:lstStyle/>
          <a:p>
            <a:pPr marL="0" marR="0" indent="0" algn="l" defTabSz="914400" rtl="0" fontAlgn="auto" latinLnBrk="0" hangingPunct="0">
              <a:lnSpc>
                <a:spcPct val="100000"/>
              </a:lnSpc>
              <a:spcBef>
                <a:spcPts val="0"/>
              </a:spcBef>
              <a:spcAft>
                <a:spcPts val="0"/>
              </a:spcAft>
              <a:buClrTx/>
              <a:buSzTx/>
              <a:buFontTx/>
              <a:buNone/>
              <a:tabLst/>
            </a:pPr>
            <a:r>
              <a:rPr lang="en-US" dirty="0" smtClean="0">
                <a:solidFill>
                  <a:schemeClr val="tx1"/>
                </a:solidFill>
              </a:rPr>
              <a:t>Queue&lt;string&gt; messages</a:t>
            </a:r>
            <a:endParaRPr lang="en-US" dirty="0">
              <a:solidFill>
                <a:schemeClr val="tx1"/>
              </a:solidFill>
            </a:endParaRPr>
          </a:p>
        </p:txBody>
      </p:sp>
      <p:cxnSp>
        <p:nvCxnSpPr>
          <p:cNvPr id="11" name="Curved Connector 10"/>
          <p:cNvCxnSpPr/>
          <p:nvPr/>
        </p:nvCxnSpPr>
        <p:spPr>
          <a:xfrm flipV="1">
            <a:off x="2706025" y="2237875"/>
            <a:ext cx="843291" cy="808119"/>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Curved Connector 13"/>
          <p:cNvCxnSpPr/>
          <p:nvPr/>
        </p:nvCxnSpPr>
        <p:spPr>
          <a:xfrm rot="10800000" flipV="1">
            <a:off x="7831219" y="5305925"/>
            <a:ext cx="1347538" cy="103471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9273672" y="5121259"/>
            <a:ext cx="1404552" cy="369332"/>
          </a:xfrm>
          <a:prstGeom prst="rect">
            <a:avLst/>
          </a:prstGeom>
          <a:noFill/>
        </p:spPr>
        <p:txBody>
          <a:bodyPr wrap="none" rtlCol="0">
            <a:spAutoFit/>
          </a:bodyPr>
          <a:lstStyle/>
          <a:p>
            <a:pPr marL="0" marR="0" indent="0" algn="l" defTabSz="914400" rtl="0" fontAlgn="auto" latinLnBrk="0" hangingPunct="0">
              <a:lnSpc>
                <a:spcPct val="100000"/>
              </a:lnSpc>
              <a:spcBef>
                <a:spcPts val="0"/>
              </a:spcBef>
              <a:spcAft>
                <a:spcPts val="0"/>
              </a:spcAft>
              <a:buClrTx/>
              <a:buSzTx/>
              <a:buFontTx/>
              <a:buNone/>
              <a:tabLst/>
            </a:pPr>
            <a:r>
              <a:rPr lang="en-US" dirty="0" err="1" smtClean="0">
                <a:solidFill>
                  <a:schemeClr val="tx1"/>
                </a:solidFill>
              </a:rPr>
              <a:t>dequeue</a:t>
            </a:r>
            <a:r>
              <a:rPr lang="en-US" dirty="0" smtClean="0">
                <a:solidFill>
                  <a:schemeClr val="tx1"/>
                </a:solidFill>
              </a:rPr>
              <a:t>()</a:t>
            </a:r>
            <a:endParaRPr lang="en-US" dirty="0">
              <a:solidFill>
                <a:schemeClr val="tx1"/>
              </a:solidFill>
            </a:endParaRPr>
          </a:p>
        </p:txBody>
      </p:sp>
      <p:sp>
        <p:nvSpPr>
          <p:cNvPr id="17" name="TextBox 16"/>
          <p:cNvSpPr txBox="1"/>
          <p:nvPr/>
        </p:nvSpPr>
        <p:spPr>
          <a:xfrm>
            <a:off x="1271650" y="2861328"/>
            <a:ext cx="1386918" cy="369332"/>
          </a:xfrm>
          <a:prstGeom prst="rect">
            <a:avLst/>
          </a:prstGeom>
          <a:noFill/>
        </p:spPr>
        <p:txBody>
          <a:bodyPr wrap="none" rtlCol="0">
            <a:spAutoFit/>
          </a:bodyPr>
          <a:lstStyle/>
          <a:p>
            <a:pPr marL="0" marR="0" indent="0" algn="l" defTabSz="914400" rtl="0" fontAlgn="auto" latinLnBrk="0" hangingPunct="0">
              <a:lnSpc>
                <a:spcPct val="100000"/>
              </a:lnSpc>
              <a:spcBef>
                <a:spcPts val="0"/>
              </a:spcBef>
              <a:spcAft>
                <a:spcPts val="0"/>
              </a:spcAft>
              <a:buClrTx/>
              <a:buSzTx/>
              <a:buFontTx/>
              <a:buNone/>
              <a:tabLst/>
            </a:pPr>
            <a:r>
              <a:rPr lang="en-US" dirty="0" err="1" smtClean="0">
                <a:solidFill>
                  <a:schemeClr val="tx1"/>
                </a:solidFill>
              </a:rPr>
              <a:t>enqueue</a:t>
            </a:r>
            <a:r>
              <a:rPr lang="en-US" dirty="0" smtClean="0">
                <a:solidFill>
                  <a:schemeClr val="tx1"/>
                </a:solidFill>
              </a:rPr>
              <a:t>()</a:t>
            </a:r>
            <a:endParaRPr lang="en-US" dirty="0">
              <a:solidFill>
                <a:schemeClr val="tx1"/>
              </a:solidFill>
            </a:endParaRPr>
          </a:p>
        </p:txBody>
      </p:sp>
      <p:sp>
        <p:nvSpPr>
          <p:cNvPr id="19" name="TextBox 18"/>
          <p:cNvSpPr txBox="1"/>
          <p:nvPr/>
        </p:nvSpPr>
        <p:spPr>
          <a:xfrm>
            <a:off x="164377" y="3712951"/>
            <a:ext cx="3240557" cy="1477328"/>
          </a:xfrm>
          <a:prstGeom prst="rect">
            <a:avLst/>
          </a:prstGeom>
          <a:noFill/>
        </p:spPr>
        <p:txBody>
          <a:bodyPr wrap="square" rtlCol="0">
            <a:spAutoFit/>
          </a:bodyPr>
          <a:lstStyle/>
          <a:p>
            <a:pPr marL="0" marR="0" indent="0" algn="l" defTabSz="914400" rtl="0" fontAlgn="auto" latinLnBrk="0" hangingPunct="0">
              <a:lnSpc>
                <a:spcPct val="100000"/>
              </a:lnSpc>
              <a:spcBef>
                <a:spcPts val="0"/>
              </a:spcBef>
              <a:spcAft>
                <a:spcPts val="0"/>
              </a:spcAft>
              <a:buClrTx/>
              <a:buSzTx/>
              <a:buFontTx/>
              <a:buNone/>
              <a:tabLst/>
            </a:pPr>
            <a:r>
              <a:rPr lang="en-US" b="1" dirty="0" smtClean="0">
                <a:solidFill>
                  <a:schemeClr val="tx1"/>
                </a:solidFill>
              </a:rPr>
              <a:t>Receiving thread</a:t>
            </a:r>
          </a:p>
          <a:p>
            <a:pPr marL="285750" marR="0" indent="-285750" algn="l" defTabSz="914400" rtl="0" fontAlgn="auto" latinLnBrk="0" hangingPunct="0">
              <a:lnSpc>
                <a:spcPct val="100000"/>
              </a:lnSpc>
              <a:spcBef>
                <a:spcPts val="0"/>
              </a:spcBef>
              <a:spcAft>
                <a:spcPts val="0"/>
              </a:spcAft>
              <a:buClrTx/>
              <a:buSzTx/>
              <a:buFont typeface="Arial" charset="0"/>
              <a:buChar char="•"/>
              <a:tabLst/>
            </a:pPr>
            <a:r>
              <a:rPr lang="en-US" dirty="0" smtClean="0">
                <a:solidFill>
                  <a:schemeClr val="tx1"/>
                </a:solidFill>
              </a:rPr>
              <a:t>Read message from serial port.</a:t>
            </a:r>
          </a:p>
          <a:p>
            <a:pPr marL="285750" marR="0" indent="-285750" algn="l" defTabSz="914400" rtl="0" fontAlgn="auto" latinLnBrk="0" hangingPunct="0">
              <a:lnSpc>
                <a:spcPct val="100000"/>
              </a:lnSpc>
              <a:spcBef>
                <a:spcPts val="0"/>
              </a:spcBef>
              <a:spcAft>
                <a:spcPts val="0"/>
              </a:spcAft>
              <a:buClrTx/>
              <a:buSzTx/>
              <a:buFont typeface="Arial" charset="0"/>
              <a:buChar char="•"/>
              <a:tabLst/>
            </a:pPr>
            <a:r>
              <a:rPr lang="en-US" dirty="0" smtClean="0">
                <a:solidFill>
                  <a:schemeClr val="tx1"/>
                </a:solidFill>
              </a:rPr>
              <a:t>Validate message.</a:t>
            </a:r>
          </a:p>
          <a:p>
            <a:pPr marL="285750" marR="0" indent="-285750" algn="l" defTabSz="914400" rtl="0" fontAlgn="auto" latinLnBrk="0" hangingPunct="0">
              <a:lnSpc>
                <a:spcPct val="100000"/>
              </a:lnSpc>
              <a:spcBef>
                <a:spcPts val="0"/>
              </a:spcBef>
              <a:spcAft>
                <a:spcPts val="0"/>
              </a:spcAft>
              <a:buClrTx/>
              <a:buSzTx/>
              <a:buFont typeface="Arial" charset="0"/>
              <a:buChar char="•"/>
              <a:tabLst/>
            </a:pPr>
            <a:r>
              <a:rPr lang="en-US" dirty="0" smtClean="0">
                <a:solidFill>
                  <a:schemeClr val="tx1"/>
                </a:solidFill>
              </a:rPr>
              <a:t>Add message to queue.</a:t>
            </a:r>
          </a:p>
        </p:txBody>
      </p:sp>
      <p:sp>
        <p:nvSpPr>
          <p:cNvPr id="20" name="TextBox 19"/>
          <p:cNvSpPr txBox="1"/>
          <p:nvPr/>
        </p:nvSpPr>
        <p:spPr>
          <a:xfrm>
            <a:off x="8227960" y="2089491"/>
            <a:ext cx="3599083" cy="1200329"/>
          </a:xfrm>
          <a:prstGeom prst="rect">
            <a:avLst/>
          </a:prstGeom>
          <a:noFill/>
        </p:spPr>
        <p:txBody>
          <a:bodyPr wrap="square" rtlCol="0">
            <a:spAutoFit/>
          </a:bodyPr>
          <a:lstStyle/>
          <a:p>
            <a:pPr marL="0" marR="0" indent="0" algn="l" defTabSz="914400" rtl="0" fontAlgn="auto" latinLnBrk="0" hangingPunct="0">
              <a:lnSpc>
                <a:spcPct val="100000"/>
              </a:lnSpc>
              <a:spcBef>
                <a:spcPts val="0"/>
              </a:spcBef>
              <a:spcAft>
                <a:spcPts val="0"/>
              </a:spcAft>
              <a:buClrTx/>
              <a:buSzTx/>
              <a:buFontTx/>
              <a:buNone/>
              <a:tabLst/>
            </a:pPr>
            <a:r>
              <a:rPr lang="en-US" b="1" dirty="0" smtClean="0">
                <a:solidFill>
                  <a:schemeClr val="tx1"/>
                </a:solidFill>
              </a:rPr>
              <a:t>Main thread</a:t>
            </a:r>
          </a:p>
          <a:p>
            <a:pPr marL="285750" marR="0" indent="-285750" algn="l" defTabSz="914400" rtl="0" fontAlgn="auto" latinLnBrk="0" hangingPunct="0">
              <a:lnSpc>
                <a:spcPct val="100000"/>
              </a:lnSpc>
              <a:spcBef>
                <a:spcPts val="0"/>
              </a:spcBef>
              <a:spcAft>
                <a:spcPts val="0"/>
              </a:spcAft>
              <a:buClrTx/>
              <a:buSzTx/>
              <a:buFont typeface="Arial" charset="0"/>
              <a:buChar char="•"/>
              <a:tabLst/>
            </a:pPr>
            <a:r>
              <a:rPr lang="en-US" dirty="0" smtClean="0">
                <a:solidFill>
                  <a:schemeClr val="tx1"/>
                </a:solidFill>
              </a:rPr>
              <a:t>Pop message from queue.</a:t>
            </a:r>
          </a:p>
          <a:p>
            <a:pPr marL="285750" marR="0" indent="-285750" algn="l" defTabSz="914400" rtl="0" fontAlgn="auto" latinLnBrk="0" hangingPunct="0">
              <a:lnSpc>
                <a:spcPct val="100000"/>
              </a:lnSpc>
              <a:spcBef>
                <a:spcPts val="0"/>
              </a:spcBef>
              <a:spcAft>
                <a:spcPts val="0"/>
              </a:spcAft>
              <a:buClrTx/>
              <a:buSzTx/>
              <a:buFont typeface="Arial" charset="0"/>
              <a:buChar char="•"/>
              <a:tabLst/>
            </a:pPr>
            <a:r>
              <a:rPr lang="en-US" dirty="0" smtClean="0">
                <a:solidFill>
                  <a:schemeClr val="tx1"/>
                </a:solidFill>
              </a:rPr>
              <a:t>Read message and update objects accordingly.</a:t>
            </a:r>
          </a:p>
        </p:txBody>
      </p:sp>
    </p:spTree>
    <p:extLst>
      <p:ext uri="{BB962C8B-B14F-4D97-AF65-F5344CB8AC3E}">
        <p14:creationId xmlns:p14="http://schemas.microsoft.com/office/powerpoint/2010/main" val="181498019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6" name="Shape 466"/>
          <p:cNvSpPr>
            <a:spLocks noGrp="1"/>
          </p:cNvSpPr>
          <p:nvPr>
            <p:ph type="title"/>
          </p:nvPr>
        </p:nvSpPr>
        <p:spPr>
          <a:prstGeom prst="rect">
            <a:avLst/>
          </a:prstGeom>
        </p:spPr>
        <p:txBody>
          <a:bodyPr>
            <a:normAutofit/>
          </a:bodyPr>
          <a:lstStyle/>
          <a:p>
            <a:r>
              <a:rPr lang="en-US" dirty="0" smtClean="0"/>
              <a:t>Errors detection</a:t>
            </a:r>
            <a:endParaRPr dirty="0"/>
          </a:p>
        </p:txBody>
      </p:sp>
      <p:graphicFrame>
        <p:nvGraphicFramePr>
          <p:cNvPr id="3" name="Table 2"/>
          <p:cNvGraphicFramePr>
            <a:graphicFrameLocks noGrp="1"/>
          </p:cNvGraphicFramePr>
          <p:nvPr>
            <p:extLst>
              <p:ext uri="{D42A27DB-BD31-4B8C-83A1-F6EECF244321}">
                <p14:modId xmlns:p14="http://schemas.microsoft.com/office/powerpoint/2010/main" val="1042093819"/>
              </p:ext>
            </p:extLst>
          </p:nvPr>
        </p:nvGraphicFramePr>
        <p:xfrm>
          <a:off x="3317529" y="2514600"/>
          <a:ext cx="5463495" cy="2225040"/>
        </p:xfrm>
        <a:graphic>
          <a:graphicData uri="http://schemas.openxmlformats.org/drawingml/2006/table">
            <a:tbl>
              <a:tblPr firstRow="1" bandRow="1">
                <a:tableStyleId>{18603FDC-E32A-4AB5-989C-0864C3EAD2B8}</a:tableStyleId>
              </a:tblPr>
              <a:tblGrid>
                <a:gridCol w="1961053"/>
                <a:gridCol w="3502442"/>
              </a:tblGrid>
              <a:tr h="370840">
                <a:tc>
                  <a:txBody>
                    <a:bodyPr/>
                    <a:lstStyle/>
                    <a:p>
                      <a:pPr marL="0" algn="l" defTabSz="457200" rtl="0" eaLnBrk="1" latinLnBrk="0" hangingPunct="1"/>
                      <a:r>
                        <a:rPr lang="en-US" b="1" dirty="0" smtClean="0"/>
                        <a:t>Severity</a:t>
                      </a:r>
                      <a:endParaRPr lang="en-US" b="1" dirty="0"/>
                    </a:p>
                  </a:txBody>
                  <a:tcPr/>
                </a:tc>
                <a:tc>
                  <a:txBody>
                    <a:bodyPr/>
                    <a:lstStyle/>
                    <a:p>
                      <a:pPr marL="0" algn="l" defTabSz="457200" rtl="0" eaLnBrk="1" latinLnBrk="0" hangingPunct="1"/>
                      <a:r>
                        <a:rPr lang="en-US" dirty="0" smtClean="0"/>
                        <a:t>Message</a:t>
                      </a:r>
                      <a:endParaRPr lang="en-US" dirty="0"/>
                    </a:p>
                  </a:txBody>
                  <a:tcPr/>
                </a:tc>
              </a:tr>
              <a:tr h="370840">
                <a:tc>
                  <a:txBody>
                    <a:bodyPr/>
                    <a:lstStyle/>
                    <a:p>
                      <a:pPr algn="l"/>
                      <a:r>
                        <a:rPr lang="en-US" b="0" dirty="0" smtClean="0"/>
                        <a:t>Most </a:t>
                      </a:r>
                      <a:r>
                        <a:rPr lang="en-US" b="0" dirty="0" err="1" smtClean="0"/>
                        <a:t>critcal</a:t>
                      </a:r>
                      <a:r>
                        <a:rPr lang="en-US" b="0" baseline="0" dirty="0" smtClean="0"/>
                        <a:t> (0)</a:t>
                      </a:r>
                      <a:endParaRPr lang="en-US" b="0" dirty="0"/>
                    </a:p>
                  </a:txBody>
                  <a:tcPr/>
                </a:tc>
                <a:tc>
                  <a:txBody>
                    <a:bodyPr/>
                    <a:lstStyle/>
                    <a:p>
                      <a:pPr marL="0" algn="r" defTabSz="457200" rtl="1" eaLnBrk="1" latinLnBrk="0" hangingPunct="1"/>
                      <a:endParaRPr lang="en-US" dirty="0"/>
                    </a:p>
                  </a:txBody>
                  <a:tcPr/>
                </a:tc>
              </a:tr>
              <a:tr h="370840">
                <a:tc>
                  <a:txBody>
                    <a:bodyPr/>
                    <a:lstStyle/>
                    <a:p>
                      <a:pPr algn="l"/>
                      <a:r>
                        <a:rPr lang="mr-IN" dirty="0" smtClean="0"/>
                        <a:t>…</a:t>
                      </a:r>
                      <a:endParaRPr lang="en-US" dirty="0"/>
                    </a:p>
                  </a:txBody>
                  <a:tcPr/>
                </a:tc>
                <a:tc>
                  <a:txBody>
                    <a:bodyPr/>
                    <a:lstStyle/>
                    <a:p>
                      <a:r>
                        <a:rPr lang="en-US" dirty="0" smtClean="0"/>
                        <a:t>“No messages</a:t>
                      </a:r>
                      <a:r>
                        <a:rPr lang="en-US" baseline="0" dirty="0" smtClean="0"/>
                        <a:t> </a:t>
                      </a:r>
                      <a:r>
                        <a:rPr lang="en-US" dirty="0" smtClean="0"/>
                        <a:t>received!”</a:t>
                      </a:r>
                      <a:endParaRPr lang="en-US" dirty="0"/>
                    </a:p>
                  </a:txBody>
                  <a:tcPr/>
                </a:tc>
              </a:tr>
              <a:tr h="370840">
                <a:tc>
                  <a:txBody>
                    <a:bodyPr/>
                    <a:lstStyle/>
                    <a:p>
                      <a:pPr algn="l"/>
                      <a:r>
                        <a:rPr lang="mr-IN" dirty="0" smtClean="0"/>
                        <a:t>…</a:t>
                      </a:r>
                      <a:endParaRPr lang="en-US" dirty="0"/>
                    </a:p>
                  </a:txBody>
                  <a:tcPr/>
                </a:tc>
                <a:tc>
                  <a:txBody>
                    <a:bodyPr/>
                    <a:lstStyle/>
                    <a:p>
                      <a:endParaRPr lang="en-US" dirty="0"/>
                    </a:p>
                  </a:txBody>
                  <a:tcPr/>
                </a:tc>
              </a:tr>
              <a:tr h="370840">
                <a:tc>
                  <a:txBody>
                    <a:bodyPr/>
                    <a:lstStyle/>
                    <a:p>
                      <a:pPr marL="0" algn="l" defTabSz="457200" rtl="1" eaLnBrk="1" latinLnBrk="0" hangingPunct="1"/>
                      <a:r>
                        <a:rPr lang="mr-IN" dirty="0" smtClean="0"/>
                        <a:t>…</a:t>
                      </a:r>
                      <a:endParaRPr lang="en-US" dirty="0"/>
                    </a:p>
                  </a:txBody>
                  <a:tcPr/>
                </a:tc>
                <a:tc>
                  <a:txBody>
                    <a:bodyPr/>
                    <a:lstStyle/>
                    <a:p>
                      <a:r>
                        <a:rPr lang="en-US" dirty="0" smtClean="0"/>
                        <a:t>“Warning!</a:t>
                      </a:r>
                      <a:r>
                        <a:rPr lang="en-US" baseline="0" dirty="0" smtClean="0"/>
                        <a:t> High temperature!”</a:t>
                      </a:r>
                      <a:endParaRPr lang="en-US" dirty="0"/>
                    </a:p>
                  </a:txBody>
                  <a:tcPr/>
                </a:tc>
              </a:tr>
              <a:tr h="370840">
                <a:tc>
                  <a:txBody>
                    <a:bodyPr/>
                    <a:lstStyle/>
                    <a:p>
                      <a:pPr algn="l"/>
                      <a:r>
                        <a:rPr lang="en-US" dirty="0" smtClean="0"/>
                        <a:t>Least</a:t>
                      </a:r>
                      <a:r>
                        <a:rPr lang="en-US" baseline="0" dirty="0" smtClean="0"/>
                        <a:t> Critical (4)</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“Warning!</a:t>
                      </a:r>
                      <a:r>
                        <a:rPr lang="en-US" baseline="0" dirty="0" smtClean="0"/>
                        <a:t> High RPM!”</a:t>
                      </a:r>
                      <a:endParaRPr lang="en-US" dirty="0" smtClean="0"/>
                    </a:p>
                  </a:txBody>
                  <a:tcPr/>
                </a:tc>
              </a:tr>
            </a:tbl>
          </a:graphicData>
        </a:graphic>
      </p:graphicFrame>
      <p:cxnSp>
        <p:nvCxnSpPr>
          <p:cNvPr id="7" name="Curved Connector 6"/>
          <p:cNvCxnSpPr/>
          <p:nvPr/>
        </p:nvCxnSpPr>
        <p:spPr>
          <a:xfrm rot="10800000">
            <a:off x="8795085" y="4174956"/>
            <a:ext cx="1588169" cy="1082844"/>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10383254" y="5073136"/>
            <a:ext cx="1560042" cy="369332"/>
          </a:xfrm>
          <a:prstGeom prst="rect">
            <a:avLst/>
          </a:prstGeom>
          <a:noFill/>
        </p:spPr>
        <p:txBody>
          <a:bodyPr wrap="none" rtlCol="0">
            <a:spAutoFit/>
          </a:bodyPr>
          <a:lstStyle/>
          <a:p>
            <a:pPr marL="0" marR="0" indent="0" algn="l" defTabSz="914400" rtl="0" fontAlgn="auto" latinLnBrk="0" hangingPunct="0">
              <a:lnSpc>
                <a:spcPct val="100000"/>
              </a:lnSpc>
              <a:spcBef>
                <a:spcPts val="0"/>
              </a:spcBef>
              <a:spcAft>
                <a:spcPts val="0"/>
              </a:spcAft>
              <a:buClrTx/>
              <a:buSzTx/>
              <a:buFontTx/>
              <a:buNone/>
              <a:tabLst/>
            </a:pPr>
            <a:r>
              <a:rPr lang="en-US" dirty="0" smtClean="0">
                <a:solidFill>
                  <a:schemeClr val="tx1"/>
                </a:solidFill>
              </a:rPr>
              <a:t>Main thread</a:t>
            </a:r>
            <a:endParaRPr lang="en-US" dirty="0">
              <a:solidFill>
                <a:schemeClr val="tx1"/>
              </a:solidFill>
            </a:endParaRPr>
          </a:p>
        </p:txBody>
      </p:sp>
      <p:cxnSp>
        <p:nvCxnSpPr>
          <p:cNvPr id="10" name="Curved Connector 9"/>
          <p:cNvCxnSpPr/>
          <p:nvPr/>
        </p:nvCxnSpPr>
        <p:spPr>
          <a:xfrm rot="10800000">
            <a:off x="8795086" y="4562997"/>
            <a:ext cx="1588168" cy="69480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Curved Connector 11"/>
          <p:cNvCxnSpPr/>
          <p:nvPr/>
        </p:nvCxnSpPr>
        <p:spPr>
          <a:xfrm rot="10800000" flipV="1">
            <a:off x="8781024" y="2514600"/>
            <a:ext cx="1169092" cy="856106"/>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9950116" y="2312021"/>
            <a:ext cx="2111475" cy="369332"/>
          </a:xfrm>
          <a:prstGeom prst="rect">
            <a:avLst/>
          </a:prstGeom>
          <a:noFill/>
        </p:spPr>
        <p:txBody>
          <a:bodyPr wrap="none" rtlCol="0">
            <a:spAutoFit/>
          </a:bodyPr>
          <a:lstStyle/>
          <a:p>
            <a:pPr marL="0" marR="0" indent="0" algn="l" defTabSz="914400" rtl="0" fontAlgn="auto" latinLnBrk="0" hangingPunct="0">
              <a:lnSpc>
                <a:spcPct val="100000"/>
              </a:lnSpc>
              <a:spcBef>
                <a:spcPts val="0"/>
              </a:spcBef>
              <a:spcAft>
                <a:spcPts val="0"/>
              </a:spcAft>
              <a:buClrTx/>
              <a:buSzTx/>
              <a:buFontTx/>
              <a:buNone/>
              <a:tabLst/>
            </a:pPr>
            <a:r>
              <a:rPr lang="en-US" dirty="0" smtClean="0">
                <a:solidFill>
                  <a:schemeClr val="tx1"/>
                </a:solidFill>
              </a:rPr>
              <a:t>Receiving thread</a:t>
            </a:r>
            <a:endParaRPr lang="en-US" dirty="0">
              <a:solidFill>
                <a:schemeClr val="tx1"/>
              </a:solidFill>
            </a:endParaRPr>
          </a:p>
        </p:txBody>
      </p:sp>
      <p:cxnSp>
        <p:nvCxnSpPr>
          <p:cNvPr id="16" name="Curved Connector 15"/>
          <p:cNvCxnSpPr/>
          <p:nvPr/>
        </p:nvCxnSpPr>
        <p:spPr>
          <a:xfrm>
            <a:off x="2865702" y="2681353"/>
            <a:ext cx="451827" cy="338151"/>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156412" y="2182599"/>
            <a:ext cx="3019926" cy="1754326"/>
          </a:xfrm>
          <a:prstGeom prst="rect">
            <a:avLst/>
          </a:prstGeom>
          <a:noFill/>
        </p:spPr>
        <p:txBody>
          <a:bodyPr wrap="square" rtlCol="0">
            <a:spAutoFit/>
          </a:bodyPr>
          <a:lstStyle/>
          <a:p>
            <a:pPr marL="0" marR="0" indent="0" algn="l" defTabSz="914400" rtl="0" fontAlgn="auto" latinLnBrk="0" hangingPunct="0">
              <a:lnSpc>
                <a:spcPct val="100000"/>
              </a:lnSpc>
              <a:spcBef>
                <a:spcPts val="0"/>
              </a:spcBef>
              <a:spcAft>
                <a:spcPts val="0"/>
              </a:spcAft>
              <a:buClrTx/>
              <a:buSzTx/>
              <a:buFontTx/>
              <a:buNone/>
              <a:tabLst/>
            </a:pPr>
            <a:r>
              <a:rPr lang="en-US" b="1" dirty="0" smtClean="0">
                <a:solidFill>
                  <a:schemeClr val="tx1"/>
                </a:solidFill>
              </a:rPr>
              <a:t>Alarm thread</a:t>
            </a:r>
          </a:p>
          <a:p>
            <a:pPr marL="285750" marR="0" indent="-285750" algn="l" defTabSz="914400" rtl="0" fontAlgn="auto" latinLnBrk="0" hangingPunct="0">
              <a:lnSpc>
                <a:spcPct val="100000"/>
              </a:lnSpc>
              <a:spcBef>
                <a:spcPts val="0"/>
              </a:spcBef>
              <a:spcAft>
                <a:spcPts val="0"/>
              </a:spcAft>
              <a:buClrTx/>
              <a:buSzTx/>
              <a:buFont typeface="Arial" charset="0"/>
              <a:buChar char="•"/>
              <a:tabLst/>
            </a:pPr>
            <a:r>
              <a:rPr lang="en-US" dirty="0" smtClean="0">
                <a:solidFill>
                  <a:schemeClr val="tx1"/>
                </a:solidFill>
              </a:rPr>
              <a:t>Search for the most critical error and present it.</a:t>
            </a:r>
          </a:p>
          <a:p>
            <a:pPr marL="285750" marR="0" indent="-285750" algn="l" defTabSz="914400" rtl="0" fontAlgn="auto" latinLnBrk="0" hangingPunct="0">
              <a:lnSpc>
                <a:spcPct val="100000"/>
              </a:lnSpc>
              <a:spcBef>
                <a:spcPts val="0"/>
              </a:spcBef>
              <a:spcAft>
                <a:spcPts val="0"/>
              </a:spcAft>
              <a:buClrTx/>
              <a:buSzTx/>
              <a:buFont typeface="Arial" charset="0"/>
              <a:buChar char="•"/>
              <a:tabLst/>
            </a:pPr>
            <a:r>
              <a:rPr lang="en-US" dirty="0" smtClean="0">
                <a:solidFill>
                  <a:schemeClr val="tx1"/>
                </a:solidFill>
              </a:rPr>
              <a:t>Repeat after a few seconds.</a:t>
            </a:r>
            <a:endParaRPr lang="en-US" dirty="0">
              <a:solidFill>
                <a:schemeClr val="tx1"/>
              </a:solidFill>
            </a:endParaRP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loss</a:t>
            </a:r>
            <a:r>
              <a:rPr lang="he-IL" dirty="0" smtClean="0"/>
              <a:t> </a:t>
            </a:r>
            <a:r>
              <a:rPr lang="en-US" dirty="0" smtClean="0"/>
              <a:t>competing</a:t>
            </a:r>
            <a:endParaRPr lang="en-US" dirty="0"/>
          </a:p>
        </p:txBody>
      </p:sp>
      <p:sp>
        <p:nvSpPr>
          <p:cNvPr id="3" name="Text Placeholder 2"/>
          <p:cNvSpPr>
            <a:spLocks noGrp="1"/>
          </p:cNvSpPr>
          <p:nvPr>
            <p:ph type="body" idx="1"/>
          </p:nvPr>
        </p:nvSpPr>
        <p:spPr/>
        <p:txBody>
          <a:bodyPr/>
          <a:lstStyle/>
          <a:p>
            <a:r>
              <a:rPr lang="en-US" dirty="0" smtClean="0"/>
              <a:t>The transceivers can store buffer for short time in case of disconnection</a:t>
            </a:r>
          </a:p>
          <a:p>
            <a:r>
              <a:rPr lang="en-US" dirty="0" smtClean="0"/>
              <a:t>In return from disconnection, the software will use average received buffer to calculate the amount of time we can cover by updating the missing data.</a:t>
            </a:r>
          </a:p>
          <a:p>
            <a:r>
              <a:rPr lang="en-US" dirty="0" smtClean="0"/>
              <a:t>The previous data will be updated simultaneously</a:t>
            </a:r>
            <a:endParaRPr lang="en-US" dirty="0"/>
          </a:p>
        </p:txBody>
      </p:sp>
    </p:spTree>
    <p:extLst>
      <p:ext uri="{BB962C8B-B14F-4D97-AF65-F5344CB8AC3E}">
        <p14:creationId xmlns:p14="http://schemas.microsoft.com/office/powerpoint/2010/main" val="1974022510"/>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5049" y="1306427"/>
            <a:ext cx="10709564" cy="5551573"/>
          </a:xfrm>
          <a:prstGeom prst="rect">
            <a:avLst/>
          </a:prstGeom>
        </p:spPr>
      </p:pic>
    </p:spTree>
    <p:extLst>
      <p:ext uri="{BB962C8B-B14F-4D97-AF65-F5344CB8AC3E}">
        <p14:creationId xmlns:p14="http://schemas.microsoft.com/office/powerpoint/2010/main" val="1196924797"/>
      </p:ext>
    </p:extLst>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8" name="Shape 458"/>
          <p:cNvSpPr>
            <a:spLocks noGrp="1"/>
          </p:cNvSpPr>
          <p:nvPr>
            <p:ph type="title"/>
          </p:nvPr>
        </p:nvSpPr>
        <p:spPr>
          <a:prstGeom prst="rect">
            <a:avLst/>
          </a:prstGeom>
        </p:spPr>
        <p:txBody>
          <a:bodyPr/>
          <a:lstStyle/>
          <a:p>
            <a:r>
              <a:rPr lang="en-US" dirty="0" smtClean="0"/>
              <a:t>Data presentation</a:t>
            </a:r>
            <a:endParaRPr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6785" y="2952859"/>
            <a:ext cx="2676525" cy="2433638"/>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29872" y="2600826"/>
            <a:ext cx="1457325" cy="2662238"/>
          </a:xfrm>
          <a:prstGeom prst="rect">
            <a:avLst/>
          </a:prstGeom>
        </p:spPr>
      </p:pic>
      <p:cxnSp>
        <p:nvCxnSpPr>
          <p:cNvPr id="6" name="Straight Arrow Connector 5"/>
          <p:cNvCxnSpPr/>
          <p:nvPr/>
        </p:nvCxnSpPr>
        <p:spPr>
          <a:xfrm flipH="1" flipV="1">
            <a:off x="4204675" y="3260787"/>
            <a:ext cx="7815" cy="8831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flipH="1" flipV="1">
            <a:off x="3915506" y="3362387"/>
            <a:ext cx="296984" cy="7815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5877169" y="1799089"/>
            <a:ext cx="2058734" cy="1477328"/>
          </a:xfrm>
          <a:prstGeom prst="rect">
            <a:avLst/>
          </a:prstGeom>
          <a:noFill/>
        </p:spPr>
        <p:txBody>
          <a:bodyPr wrap="square" rtlCol="0">
            <a:spAutoFit/>
          </a:bodyPr>
          <a:lstStyle/>
          <a:p>
            <a:pPr marL="0" marR="0" indent="0" algn="l" defTabSz="914400" rtl="1" fontAlgn="auto" latinLnBrk="0" hangingPunct="0">
              <a:lnSpc>
                <a:spcPct val="100000"/>
              </a:lnSpc>
              <a:spcBef>
                <a:spcPts val="0"/>
              </a:spcBef>
              <a:spcAft>
                <a:spcPts val="0"/>
              </a:spcAft>
              <a:buClrTx/>
              <a:buSzTx/>
              <a:buFontTx/>
              <a:buNone/>
              <a:tabLst/>
            </a:pPr>
            <a:r>
              <a:rPr lang="en-US" dirty="0" smtClean="0">
                <a:solidFill>
                  <a:schemeClr val="tx1"/>
                </a:solidFill>
              </a:rPr>
              <a:t>The software will take care of updating online the fuel bar height.</a:t>
            </a:r>
          </a:p>
        </p:txBody>
      </p:sp>
      <p:cxnSp>
        <p:nvCxnSpPr>
          <p:cNvPr id="12" name="Curved Connector 11"/>
          <p:cNvCxnSpPr/>
          <p:nvPr/>
        </p:nvCxnSpPr>
        <p:spPr>
          <a:xfrm>
            <a:off x="7576395" y="2258646"/>
            <a:ext cx="895482" cy="648677"/>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p:cNvCxnSpPr/>
          <p:nvPr/>
        </p:nvCxnSpPr>
        <p:spPr>
          <a:xfrm rot="16200000" flipV="1">
            <a:off x="9969252" y="3792777"/>
            <a:ext cx="943340" cy="766771"/>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10133266" y="4647833"/>
            <a:ext cx="2058734" cy="1477328"/>
          </a:xfrm>
          <a:prstGeom prst="rect">
            <a:avLst/>
          </a:prstGeom>
          <a:noFill/>
        </p:spPr>
        <p:txBody>
          <a:bodyPr wrap="square" rtlCol="0">
            <a:spAutoFit/>
          </a:bodyPr>
          <a:lstStyle/>
          <a:p>
            <a:pPr marL="0" marR="0" indent="0" algn="l" defTabSz="914400" rtl="1" fontAlgn="auto" latinLnBrk="0" hangingPunct="0">
              <a:lnSpc>
                <a:spcPct val="100000"/>
              </a:lnSpc>
              <a:spcBef>
                <a:spcPts val="0"/>
              </a:spcBef>
              <a:spcAft>
                <a:spcPts val="0"/>
              </a:spcAft>
              <a:buClrTx/>
              <a:buSzTx/>
              <a:buFontTx/>
              <a:buNone/>
              <a:tabLst/>
            </a:pPr>
            <a:r>
              <a:rPr lang="en-US" dirty="0" smtClean="0">
                <a:solidFill>
                  <a:schemeClr val="tx1"/>
                </a:solidFill>
              </a:rPr>
              <a:t>The main thread will take care of updating the fuel bar height each iteration.</a:t>
            </a:r>
          </a:p>
        </p:txBody>
      </p:sp>
      <p:sp>
        <p:nvSpPr>
          <p:cNvPr id="20" name="TextBox 19"/>
          <p:cNvSpPr txBox="1"/>
          <p:nvPr/>
        </p:nvSpPr>
        <p:spPr>
          <a:xfrm>
            <a:off x="235832" y="2258646"/>
            <a:ext cx="2058734" cy="2308324"/>
          </a:xfrm>
          <a:prstGeom prst="rect">
            <a:avLst/>
          </a:prstGeom>
          <a:noFill/>
        </p:spPr>
        <p:txBody>
          <a:bodyPr wrap="square" rtlCol="0">
            <a:spAutoFit/>
          </a:bodyPr>
          <a:lstStyle/>
          <a:p>
            <a:pPr marL="0" marR="0" indent="0" algn="l" defTabSz="914400" rtl="1" fontAlgn="auto" latinLnBrk="0" hangingPunct="0">
              <a:lnSpc>
                <a:spcPct val="100000"/>
              </a:lnSpc>
              <a:spcBef>
                <a:spcPts val="0"/>
              </a:spcBef>
              <a:spcAft>
                <a:spcPts val="0"/>
              </a:spcAft>
              <a:buClrTx/>
              <a:buSzTx/>
              <a:buFontTx/>
              <a:buNone/>
              <a:tabLst/>
            </a:pPr>
            <a:r>
              <a:rPr lang="en-US" dirty="0" smtClean="0">
                <a:solidFill>
                  <a:schemeClr val="tx1"/>
                </a:solidFill>
              </a:rPr>
              <a:t>The software will convert the received data to the right angle and will rotate the indicator by the </a:t>
            </a:r>
            <a:r>
              <a:rPr lang="en-US" smtClean="0">
                <a:solidFill>
                  <a:schemeClr val="tx1"/>
                </a:solidFill>
              </a:rPr>
              <a:t>given angle.</a:t>
            </a:r>
            <a:endParaRPr lang="en-US" dirty="0" smtClean="0">
              <a:solidFill>
                <a:schemeClr val="tx1"/>
              </a:solidFill>
            </a:endParaRPr>
          </a:p>
        </p:txBody>
      </p:sp>
      <p:cxnSp>
        <p:nvCxnSpPr>
          <p:cNvPr id="21" name="Curved Connector 20"/>
          <p:cNvCxnSpPr/>
          <p:nvPr/>
        </p:nvCxnSpPr>
        <p:spPr>
          <a:xfrm>
            <a:off x="1935058" y="2718203"/>
            <a:ext cx="895482" cy="648677"/>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8" name="Shape 458"/>
          <p:cNvSpPr>
            <a:spLocks noGrp="1"/>
          </p:cNvSpPr>
          <p:nvPr>
            <p:ph type="title"/>
          </p:nvPr>
        </p:nvSpPr>
        <p:spPr>
          <a:prstGeom prst="rect">
            <a:avLst/>
          </a:prstGeom>
        </p:spPr>
        <p:txBody>
          <a:bodyPr/>
          <a:lstStyle/>
          <a:p>
            <a:r>
              <a:rPr lang="en-US" dirty="0" smtClean="0"/>
              <a:t>Data presentation</a:t>
            </a:r>
            <a:endParaRPr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239150"/>
            <a:ext cx="9516694" cy="3621665"/>
          </a:xfrm>
          <a:prstGeom prst="rect">
            <a:avLst/>
          </a:prstGeom>
        </p:spPr>
      </p:pic>
      <p:cxnSp>
        <p:nvCxnSpPr>
          <p:cNvPr id="5" name="Curved Connector 4"/>
          <p:cNvCxnSpPr/>
          <p:nvPr/>
        </p:nvCxnSpPr>
        <p:spPr>
          <a:xfrm rot="5400000" flipH="1" flipV="1">
            <a:off x="7093526" y="2933196"/>
            <a:ext cx="1953491" cy="1593273"/>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8070272" y="2331150"/>
            <a:ext cx="3464410" cy="369332"/>
          </a:xfrm>
          <a:prstGeom prst="rect">
            <a:avLst/>
          </a:prstGeom>
          <a:noFill/>
        </p:spPr>
        <p:txBody>
          <a:bodyPr wrap="none" rtlCol="0">
            <a:spAutoFit/>
          </a:bodyPr>
          <a:lstStyle/>
          <a:p>
            <a:pPr marL="0" marR="0" indent="0" algn="l" defTabSz="914400" rtl="0" fontAlgn="auto" latinLnBrk="0" hangingPunct="0">
              <a:lnSpc>
                <a:spcPct val="100000"/>
              </a:lnSpc>
              <a:spcBef>
                <a:spcPts val="0"/>
              </a:spcBef>
              <a:spcAft>
                <a:spcPts val="0"/>
              </a:spcAft>
              <a:buClrTx/>
              <a:buSzTx/>
              <a:buFontTx/>
              <a:buNone/>
              <a:tabLst/>
            </a:pPr>
            <a:r>
              <a:rPr lang="en-US" dirty="0" err="1" smtClean="0">
                <a:solidFill>
                  <a:schemeClr val="tx1"/>
                </a:solidFill>
              </a:rPr>
              <a:t>DrawLine</a:t>
            </a:r>
            <a:r>
              <a:rPr lang="en-US" dirty="0" smtClean="0">
                <a:solidFill>
                  <a:schemeClr val="tx1"/>
                </a:solidFill>
              </a:rPr>
              <a:t>(</a:t>
            </a:r>
            <a:r>
              <a:rPr lang="en-US" dirty="0" err="1" smtClean="0">
                <a:solidFill>
                  <a:schemeClr val="tx1"/>
                </a:solidFill>
              </a:rPr>
              <a:t>newPoint,oldPoint</a:t>
            </a:r>
            <a:r>
              <a:rPr lang="en-US" dirty="0" smtClean="0">
                <a:solidFill>
                  <a:schemeClr val="tx1"/>
                </a:solidFill>
              </a:rPr>
              <a:t>);</a:t>
            </a:r>
            <a:endParaRPr lang="en-US" dirty="0">
              <a:solidFill>
                <a:schemeClr val="tx1"/>
              </a:solidFill>
            </a:endParaRPr>
          </a:p>
        </p:txBody>
      </p:sp>
      <p:cxnSp>
        <p:nvCxnSpPr>
          <p:cNvPr id="8" name="Curved Connector 7"/>
          <p:cNvCxnSpPr/>
          <p:nvPr/>
        </p:nvCxnSpPr>
        <p:spPr>
          <a:xfrm flipV="1">
            <a:off x="8867294" y="5873929"/>
            <a:ext cx="935183" cy="665019"/>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9795164" y="5335261"/>
            <a:ext cx="2396836" cy="646331"/>
          </a:xfrm>
          <a:prstGeom prst="rect">
            <a:avLst/>
          </a:prstGeom>
          <a:noFill/>
        </p:spPr>
        <p:txBody>
          <a:bodyPr wrap="square" rtlCol="0">
            <a:spAutoFit/>
          </a:bodyPr>
          <a:lstStyle/>
          <a:p>
            <a:pPr marL="0" marR="0" indent="0" algn="l" defTabSz="914400" rtl="0" fontAlgn="auto" latinLnBrk="0" hangingPunct="0">
              <a:lnSpc>
                <a:spcPct val="100000"/>
              </a:lnSpc>
              <a:spcBef>
                <a:spcPts val="0"/>
              </a:spcBef>
              <a:spcAft>
                <a:spcPts val="0"/>
              </a:spcAft>
              <a:buClrTx/>
              <a:buSzTx/>
              <a:buFontTx/>
              <a:buNone/>
              <a:tabLst/>
            </a:pPr>
            <a:r>
              <a:rPr lang="en-US" dirty="0" smtClean="0">
                <a:solidFill>
                  <a:schemeClr val="tx1"/>
                </a:solidFill>
              </a:rPr>
              <a:t>Scroll bar to let the user see old data.</a:t>
            </a:r>
            <a:endParaRPr lang="en-US" dirty="0">
              <a:solidFill>
                <a:schemeClr val="tx1"/>
              </a:solidFill>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762900"/>
            <a:ext cx="1143000" cy="476250"/>
          </a:xfrm>
          <a:prstGeom prst="rect">
            <a:avLst/>
          </a:prstGeom>
        </p:spPr>
      </p:pic>
    </p:spTree>
    <p:extLst>
      <p:ext uri="{BB962C8B-B14F-4D97-AF65-F5344CB8AC3E}">
        <p14:creationId xmlns:p14="http://schemas.microsoft.com/office/powerpoint/2010/main" val="1309574668"/>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 name="Shape 424"/>
          <p:cNvSpPr>
            <a:spLocks noGrp="1"/>
          </p:cNvSpPr>
          <p:nvPr>
            <p:ph type="title"/>
          </p:nvPr>
        </p:nvSpPr>
        <p:spPr>
          <a:prstGeom prst="rect">
            <a:avLst/>
          </a:prstGeom>
        </p:spPr>
        <p:txBody>
          <a:bodyPr/>
          <a:lstStyle/>
          <a:p>
            <a:r>
              <a:rPr lang="en-US" dirty="0" smtClean="0"/>
              <a:t>Formula Student Team</a:t>
            </a:r>
            <a:endParaRPr dirty="0"/>
          </a:p>
        </p:txBody>
      </p:sp>
      <p:sp>
        <p:nvSpPr>
          <p:cNvPr id="2" name="Text Placeholder 1"/>
          <p:cNvSpPr>
            <a:spLocks noGrp="1"/>
          </p:cNvSpPr>
          <p:nvPr>
            <p:ph type="body" idx="1"/>
          </p:nvPr>
        </p:nvSpPr>
        <p:spPr/>
        <p:txBody>
          <a:bodyPr/>
          <a:lstStyle/>
          <a:p>
            <a:r>
              <a:rPr lang="en-US" dirty="0" smtClean="0"/>
              <a:t>The formula student association consist of approximately 600 universities from all around the world.</a:t>
            </a:r>
          </a:p>
          <a:p>
            <a:r>
              <a:rPr lang="en-US" dirty="0" smtClean="0"/>
              <a:t>Each university is required, under strict regulations, to design and build a formula race car in one year.</a:t>
            </a:r>
          </a:p>
          <a:p>
            <a:r>
              <a:rPr lang="en-US" dirty="0" smtClean="0"/>
              <a:t>At the end of the year, the team can participate in a various competitions around the world.</a:t>
            </a:r>
            <a:endParaRPr lang="en-US" dirty="0"/>
          </a:p>
        </p:txBody>
      </p:sp>
    </p:spTree>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 name="Shape 463"/>
          <p:cNvSpPr>
            <a:spLocks noGrp="1"/>
          </p:cNvSpPr>
          <p:nvPr>
            <p:ph type="title"/>
          </p:nvPr>
        </p:nvSpPr>
        <p:spPr>
          <a:xfrm>
            <a:off x="888816" y="721092"/>
            <a:ext cx="8911688" cy="1280891"/>
          </a:xfrm>
          <a:prstGeom prst="rect">
            <a:avLst/>
          </a:prstGeom>
        </p:spPr>
        <p:txBody>
          <a:bodyPr/>
          <a:lstStyle/>
          <a:p>
            <a:r>
              <a:rPr lang="en-US" dirty="0" smtClean="0"/>
              <a:t>Log file</a:t>
            </a:r>
            <a:endParaRPr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6185" y="0"/>
            <a:ext cx="5348428" cy="6858000"/>
          </a:xfrm>
          <a:prstGeom prst="rect">
            <a:avLst/>
          </a:prstGeom>
        </p:spPr>
      </p:pic>
    </p:spTree>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 name="Shape 471"/>
          <p:cNvSpPr>
            <a:spLocks noGrp="1"/>
          </p:cNvSpPr>
          <p:nvPr>
            <p:ph type="title"/>
          </p:nvPr>
        </p:nvSpPr>
        <p:spPr>
          <a:xfrm>
            <a:off x="861107" y="679528"/>
            <a:ext cx="8911688" cy="1280891"/>
          </a:xfrm>
          <a:prstGeom prst="rect">
            <a:avLst/>
          </a:prstGeom>
        </p:spPr>
        <p:txBody>
          <a:bodyPr>
            <a:normAutofit/>
          </a:bodyPr>
          <a:lstStyle/>
          <a:p>
            <a:r>
              <a:rPr lang="en-US" dirty="0" smtClean="0"/>
              <a:t>Output file</a:t>
            </a:r>
            <a:endParaRPr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45248" y="0"/>
            <a:ext cx="8146752" cy="6858000"/>
          </a:xfrm>
          <a:prstGeom prst="rect">
            <a:avLst/>
          </a:prstGeom>
        </p:spPr>
      </p:pic>
    </p:spTree>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4" name="Shape 534"/>
          <p:cNvSpPr>
            <a:spLocks noGrp="1"/>
          </p:cNvSpPr>
          <p:nvPr>
            <p:ph type="title"/>
          </p:nvPr>
        </p:nvSpPr>
        <p:spPr>
          <a:prstGeom prst="rect">
            <a:avLst/>
          </a:prstGeom>
        </p:spPr>
        <p:txBody>
          <a:bodyPr/>
          <a:lstStyle/>
          <a:p>
            <a:r>
              <a:t>Demo</a:t>
            </a:r>
          </a:p>
        </p:txBody>
      </p:sp>
      <p:sp>
        <p:nvSpPr>
          <p:cNvPr id="3" name="Shape 540"/>
          <p:cNvSpPr>
            <a:spLocks noGrp="1"/>
          </p:cNvSpPr>
          <p:nvPr>
            <p:ph type="body" idx="1"/>
          </p:nvPr>
        </p:nvSpPr>
        <p:spPr>
          <a:xfrm>
            <a:off x="2589211" y="2133600"/>
            <a:ext cx="8915401" cy="3777623"/>
          </a:xfrm>
          <a:prstGeom prst="rect">
            <a:avLst/>
          </a:prstGeom>
        </p:spPr>
        <p:txBody>
          <a:bodyPr/>
          <a:lstStyle/>
          <a:p>
            <a:pPr algn="l"/>
            <a:r>
              <a:rPr lang="en-US" dirty="0" smtClean="0"/>
              <a:t>Presentation of the program</a:t>
            </a:r>
            <a:endParaRPr dirty="0"/>
          </a:p>
        </p:txBody>
      </p:sp>
    </p:spTree>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1" name="Shape 531"/>
          <p:cNvSpPr>
            <a:spLocks noGrp="1"/>
          </p:cNvSpPr>
          <p:nvPr>
            <p:ph type="title"/>
          </p:nvPr>
        </p:nvSpPr>
        <p:spPr>
          <a:prstGeom prst="rect">
            <a:avLst/>
          </a:prstGeom>
        </p:spPr>
        <p:txBody>
          <a:bodyPr/>
          <a:lstStyle/>
          <a:p>
            <a:r>
              <a:rPr lang="en-US" dirty="0" smtClean="0"/>
              <a:t>Demo</a:t>
            </a:r>
            <a:endParaRPr dirty="0"/>
          </a:p>
        </p:txBody>
      </p:sp>
      <p:pic>
        <p:nvPicPr>
          <p:cNvPr id="3" name="telemetry test">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49004" y="1653453"/>
            <a:ext cx="8128000" cy="4470400"/>
          </a:xfrm>
          <a:prstGeom prst="rect">
            <a:avLst/>
          </a:prstGeom>
        </p:spPr>
      </p:pic>
    </p:spTree>
  </p:cSld>
  <p:clrMapOvr>
    <a:masterClrMapping/>
  </p:clrMapOvr>
  <p:transition spd="med"/>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 name="Shape 542"/>
          <p:cNvSpPr>
            <a:spLocks noGrp="1"/>
          </p:cNvSpPr>
          <p:nvPr>
            <p:ph type="title"/>
          </p:nvPr>
        </p:nvSpPr>
        <p:spPr>
          <a:prstGeom prst="rect">
            <a:avLst/>
          </a:prstGeom>
        </p:spPr>
        <p:txBody>
          <a:bodyPr/>
          <a:lstStyle/>
          <a:p>
            <a:r>
              <a:rPr lang="en-US" dirty="0" smtClean="0"/>
              <a:t>Achi</a:t>
            </a:r>
            <a:r>
              <a:rPr lang="en-US" dirty="0"/>
              <a:t>e</a:t>
            </a:r>
            <a:r>
              <a:rPr lang="en-US" dirty="0" smtClean="0"/>
              <a:t>vements</a:t>
            </a:r>
            <a:endParaRPr dirty="0"/>
          </a:p>
        </p:txBody>
      </p:sp>
      <p:sp>
        <p:nvSpPr>
          <p:cNvPr id="543" name="Shape 543"/>
          <p:cNvSpPr>
            <a:spLocks noGrp="1"/>
          </p:cNvSpPr>
          <p:nvPr>
            <p:ph type="body" idx="1"/>
          </p:nvPr>
        </p:nvSpPr>
        <p:spPr>
          <a:xfrm>
            <a:off x="2589212" y="2535383"/>
            <a:ext cx="8915401" cy="3777623"/>
          </a:xfrm>
          <a:prstGeom prst="rect">
            <a:avLst/>
          </a:prstGeom>
        </p:spPr>
        <p:txBody>
          <a:bodyPr/>
          <a:lstStyle/>
          <a:p>
            <a:pPr marL="342900" indent="-342900" defTabSz="457200" eaLnBrk="1" latinLnBrk="0" hangingPunct="1">
              <a:spcBef>
                <a:spcPts val="1000"/>
              </a:spcBef>
              <a:spcAft>
                <a:spcPts val="0"/>
              </a:spcAft>
              <a:buClr>
                <a:schemeClr val="accent1"/>
              </a:buClr>
              <a:buSzPct val="80000"/>
              <a:buFont typeface="Wingdings 3" charset="2"/>
              <a:buChar char=""/>
            </a:pPr>
            <a:r>
              <a:rPr lang="en-US" dirty="0" smtClean="0"/>
              <a:t>Investigating and understanding the abilities of CAN bus network protocol.</a:t>
            </a:r>
            <a:endParaRPr lang="he-IL" dirty="0" smtClean="0"/>
          </a:p>
          <a:p>
            <a:pPr marL="342900" indent="-342900" defTabSz="457200" eaLnBrk="1" latinLnBrk="0" hangingPunct="1">
              <a:spcBef>
                <a:spcPts val="1000"/>
              </a:spcBef>
              <a:spcAft>
                <a:spcPts val="0"/>
              </a:spcAft>
              <a:buClr>
                <a:schemeClr val="accent1"/>
              </a:buClr>
              <a:buSzPct val="80000"/>
              <a:buFont typeface="Wingdings 3" charset="2"/>
              <a:buChar char=""/>
            </a:pPr>
            <a:r>
              <a:rPr lang="en-US" dirty="0" smtClean="0"/>
              <a:t>Decoding network messages and analyze messages flow.</a:t>
            </a:r>
          </a:p>
          <a:p>
            <a:pPr marL="342900" indent="-342900" defTabSz="457200" eaLnBrk="1" latinLnBrk="0" hangingPunct="1">
              <a:spcBef>
                <a:spcPts val="1000"/>
              </a:spcBef>
              <a:spcAft>
                <a:spcPts val="0"/>
              </a:spcAft>
              <a:buClr>
                <a:schemeClr val="accent1"/>
              </a:buClr>
              <a:buSzPct val="80000"/>
              <a:buFont typeface="Wingdings 3" charset="2"/>
              <a:buChar char=""/>
            </a:pPr>
            <a:r>
              <a:rPr lang="en-US" dirty="0" smtClean="0"/>
              <a:t>Introduction to wireless communication and range maximizing.</a:t>
            </a:r>
          </a:p>
          <a:p>
            <a:pPr marL="342900" indent="-342900" defTabSz="457200" eaLnBrk="1" latinLnBrk="0" hangingPunct="1">
              <a:spcBef>
                <a:spcPts val="1000"/>
              </a:spcBef>
              <a:spcAft>
                <a:spcPts val="0"/>
              </a:spcAft>
              <a:buClr>
                <a:schemeClr val="accent1"/>
              </a:buClr>
              <a:buSzPct val="80000"/>
              <a:buFont typeface="Wingdings 3" charset="2"/>
              <a:buChar char=""/>
            </a:pPr>
            <a:r>
              <a:rPr lang="en-US" dirty="0"/>
              <a:t>P</a:t>
            </a:r>
            <a:r>
              <a:rPr lang="en-US" dirty="0" smtClean="0"/>
              <a:t>erform data processing and compete with data loss.</a:t>
            </a:r>
          </a:p>
          <a:p>
            <a:pPr marL="342900" indent="-342900" defTabSz="457200" eaLnBrk="1" latinLnBrk="0" hangingPunct="1">
              <a:spcBef>
                <a:spcPts val="1000"/>
              </a:spcBef>
              <a:spcAft>
                <a:spcPts val="0"/>
              </a:spcAft>
              <a:buClr>
                <a:schemeClr val="accent1"/>
              </a:buClr>
              <a:buSzPct val="80000"/>
              <a:buFont typeface="Wingdings 3" charset="2"/>
              <a:buChar char=""/>
            </a:pPr>
            <a:endParaRPr dirty="0"/>
          </a:p>
        </p:txBody>
      </p:sp>
      <p:sp>
        <p:nvSpPr>
          <p:cNvPr id="4" name="Shape 543"/>
          <p:cNvSpPr txBox="1">
            <a:spLocks/>
          </p:cNvSpPr>
          <p:nvPr/>
        </p:nvSpPr>
        <p:spPr>
          <a:xfrm>
            <a:off x="2589211" y="2026228"/>
            <a:ext cx="8915401" cy="38792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a:lstStyle>
          <a:p>
            <a:pPr marL="0" marR="0" lvl="0" indent="0" defTabSz="914400" eaLnBrk="1" fontAlgn="auto" latinLnBrk="0" hangingPunct="1">
              <a:lnSpc>
                <a:spcPct val="100000"/>
              </a:lnSpc>
              <a:spcBef>
                <a:spcPts val="0"/>
              </a:spcBef>
              <a:spcAft>
                <a:spcPts val="0"/>
              </a:spcAft>
              <a:buClrTx/>
              <a:buSzTx/>
              <a:buFontTx/>
              <a:buNone/>
              <a:tabLst/>
              <a:defRPr/>
            </a:pPr>
            <a:r>
              <a:rPr lang="en-US" smtClean="0"/>
              <a:t>What did I learn?</a:t>
            </a:r>
            <a:endParaRPr lang="en-US" dirty="0"/>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12961" y="1940293"/>
            <a:ext cx="4278930" cy="1280891"/>
          </a:xfrm>
        </p:spPr>
        <p:txBody>
          <a:bodyPr/>
          <a:lstStyle/>
          <a:p>
            <a:pPr algn="ctr"/>
            <a:r>
              <a:rPr lang="en-US" sz="4800" b="1" dirty="0" smtClean="0">
                <a:solidFill>
                  <a:schemeClr val="tx1"/>
                </a:solidFill>
              </a:rPr>
              <a:t>Thank you!</a:t>
            </a:r>
            <a:endParaRPr lang="en-US" sz="4800" b="1" dirty="0">
              <a:solidFill>
                <a:schemeClr val="tx1"/>
              </a:solidFill>
            </a:endParaRPr>
          </a:p>
        </p:txBody>
      </p:sp>
    </p:spTree>
    <p:extLst>
      <p:ext uri="{BB962C8B-B14F-4D97-AF65-F5344CB8AC3E}">
        <p14:creationId xmlns:p14="http://schemas.microsoft.com/office/powerpoint/2010/main" val="377470493"/>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9" name="Shape 429"/>
          <p:cNvSpPr>
            <a:spLocks noGrp="1"/>
          </p:cNvSpPr>
          <p:nvPr>
            <p:ph type="title"/>
          </p:nvPr>
        </p:nvSpPr>
        <p:spPr>
          <a:prstGeom prst="rect">
            <a:avLst/>
          </a:prstGeom>
        </p:spPr>
        <p:txBody>
          <a:bodyPr/>
          <a:lstStyle/>
          <a:p>
            <a:r>
              <a:rPr lang="en-US" dirty="0" smtClean="0"/>
              <a:t>The Need For Telemetry</a:t>
            </a:r>
            <a:endParaRPr dirty="0"/>
          </a:p>
        </p:txBody>
      </p:sp>
      <p:sp>
        <p:nvSpPr>
          <p:cNvPr id="2" name="Text Placeholder 1"/>
          <p:cNvSpPr>
            <a:spLocks noGrp="1"/>
          </p:cNvSpPr>
          <p:nvPr>
            <p:ph type="body" idx="1"/>
          </p:nvPr>
        </p:nvSpPr>
        <p:spPr/>
        <p:txBody>
          <a:bodyPr/>
          <a:lstStyle/>
          <a:p>
            <a:pPr marL="342900" indent="-342900" defTabSz="457200" eaLnBrk="1" latinLnBrk="0" hangingPunct="1">
              <a:spcBef>
                <a:spcPts val="1000"/>
              </a:spcBef>
              <a:spcAft>
                <a:spcPts val="0"/>
              </a:spcAft>
              <a:buClr>
                <a:schemeClr val="accent1"/>
              </a:buClr>
              <a:buSzPct val="80000"/>
              <a:buFont typeface="Wingdings 3" charset="2"/>
              <a:buChar char=""/>
            </a:pPr>
            <a:r>
              <a:rPr lang="en-US" dirty="0" smtClean="0"/>
              <a:t>The car designed by students. Its reliability is questionable and many problems can occur.</a:t>
            </a:r>
          </a:p>
          <a:p>
            <a:pPr marL="342900" indent="-342900" defTabSz="457200" eaLnBrk="1" latinLnBrk="0" hangingPunct="1">
              <a:spcBef>
                <a:spcPts val="1000"/>
              </a:spcBef>
              <a:spcAft>
                <a:spcPts val="0"/>
              </a:spcAft>
              <a:buClr>
                <a:schemeClr val="accent1"/>
              </a:buClr>
              <a:buSzPct val="80000"/>
              <a:buFont typeface="Wingdings 3" charset="2"/>
              <a:buChar char=""/>
            </a:pPr>
            <a:r>
              <a:rPr lang="en-US" dirty="0" smtClean="0"/>
              <a:t>The telemetry will help the team to detect potential problems and inform the driver about the current state.</a:t>
            </a:r>
          </a:p>
          <a:p>
            <a:pPr marL="342900" indent="-342900" defTabSz="457200" eaLnBrk="1" latinLnBrk="0" hangingPunct="1">
              <a:spcBef>
                <a:spcPts val="1000"/>
              </a:spcBef>
              <a:spcAft>
                <a:spcPts val="0"/>
              </a:spcAft>
              <a:buClr>
                <a:schemeClr val="accent1"/>
              </a:buClr>
              <a:buSzPct val="80000"/>
              <a:buFont typeface="Wingdings 3" charset="2"/>
              <a:buChar char=""/>
            </a:pPr>
            <a:r>
              <a:rPr lang="en-US" dirty="0" smtClean="0"/>
              <a:t>For example, if the driver is too aggressive and wasting too much gas, the telemetry’s fuel consumption calculation can tell if the driver can finish the race or will have to calm down a bit.</a:t>
            </a:r>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4" name="Shape 434"/>
          <p:cNvSpPr>
            <a:spLocks noGrp="1"/>
          </p:cNvSpPr>
          <p:nvPr>
            <p:ph type="title"/>
          </p:nvPr>
        </p:nvSpPr>
        <p:spPr>
          <a:xfrm>
            <a:off x="2592925" y="189214"/>
            <a:ext cx="8911688" cy="1280891"/>
          </a:xfrm>
          <a:prstGeom prst="rect">
            <a:avLst/>
          </a:prstGeom>
        </p:spPr>
        <p:txBody>
          <a:bodyPr/>
          <a:lstStyle/>
          <a:p>
            <a:r>
              <a:rPr lang="en-US" dirty="0" smtClean="0"/>
              <a:t>Network Topology</a:t>
            </a:r>
            <a:endParaRPr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3500" y="1747985"/>
            <a:ext cx="9525000" cy="5080000"/>
          </a:xfrm>
          <a:prstGeom prst="rect">
            <a:avLst/>
          </a:prstGeom>
        </p:spPr>
      </p:pic>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9" name="Shape 439"/>
          <p:cNvSpPr>
            <a:spLocks noGrp="1"/>
          </p:cNvSpPr>
          <p:nvPr>
            <p:ph type="title"/>
          </p:nvPr>
        </p:nvSpPr>
        <p:spPr>
          <a:prstGeom prst="rect">
            <a:avLst/>
          </a:prstGeom>
        </p:spPr>
        <p:txBody>
          <a:bodyPr/>
          <a:lstStyle/>
          <a:p>
            <a:pPr algn="l" defTabSz="457200" rtl="1" eaLnBrk="1" latinLnBrk="0" hangingPunct="1">
              <a:spcBef>
                <a:spcPct val="0"/>
              </a:spcBef>
              <a:buNone/>
            </a:pPr>
            <a:r>
              <a:rPr lang="en-US" dirty="0" smtClean="0"/>
              <a:t>CAN bus</a:t>
            </a:r>
            <a:endParaRPr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1770" y="1740275"/>
            <a:ext cx="8812376" cy="5117725"/>
          </a:xfrm>
          <a:prstGeom prst="rect">
            <a:avLst/>
          </a:prstGeom>
        </p:spPr>
      </p:pic>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9" name="Shape 439"/>
          <p:cNvSpPr>
            <a:spLocks noGrp="1"/>
          </p:cNvSpPr>
          <p:nvPr>
            <p:ph type="title"/>
          </p:nvPr>
        </p:nvSpPr>
        <p:spPr>
          <a:xfrm>
            <a:off x="293070" y="107699"/>
            <a:ext cx="8911688" cy="1280891"/>
          </a:xfrm>
          <a:prstGeom prst="rect">
            <a:avLst/>
          </a:prstGeom>
        </p:spPr>
        <p:txBody>
          <a:bodyPr/>
          <a:lstStyle/>
          <a:p>
            <a:pPr algn="l" defTabSz="457200" rtl="1" eaLnBrk="1" latinLnBrk="0" hangingPunct="1">
              <a:spcBef>
                <a:spcPct val="0"/>
              </a:spcBef>
              <a:buNone/>
            </a:pPr>
            <a:r>
              <a:rPr lang="en-US" dirty="0" smtClean="0"/>
              <a:t>Network physical topology</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42295" y="983673"/>
            <a:ext cx="8049705" cy="5874327"/>
          </a:xfrm>
          <a:prstGeom prst="rect">
            <a:avLst/>
          </a:prstGeom>
        </p:spPr>
      </p:pic>
      <p:sp>
        <p:nvSpPr>
          <p:cNvPr id="5" name="Text Placeholder 1"/>
          <p:cNvSpPr>
            <a:spLocks noGrp="1"/>
          </p:cNvSpPr>
          <p:nvPr>
            <p:ph type="body" idx="1"/>
          </p:nvPr>
        </p:nvSpPr>
        <p:spPr>
          <a:xfrm>
            <a:off x="293071" y="1201882"/>
            <a:ext cx="3627766" cy="2705100"/>
          </a:xfrm>
        </p:spPr>
        <p:txBody>
          <a:bodyPr/>
          <a:lstStyle/>
          <a:p>
            <a:pPr marL="342900" indent="-342900" defTabSz="457200" eaLnBrk="1" latinLnBrk="0" hangingPunct="1">
              <a:spcBef>
                <a:spcPts val="1000"/>
              </a:spcBef>
              <a:spcAft>
                <a:spcPts val="0"/>
              </a:spcAft>
              <a:buClr>
                <a:schemeClr val="accent1"/>
              </a:buClr>
              <a:buSzPct val="80000"/>
              <a:buFont typeface="Wingdings 3" charset="2"/>
              <a:buChar char=""/>
            </a:pPr>
            <a:r>
              <a:rPr lang="en-US" dirty="0" smtClean="0"/>
              <a:t>Every node in the network is connected to the same bus</a:t>
            </a:r>
            <a:endParaRPr lang="en-US" dirty="0"/>
          </a:p>
          <a:p>
            <a:pPr marL="342900" indent="-342900" defTabSz="457200" eaLnBrk="1" latinLnBrk="0" hangingPunct="1">
              <a:spcBef>
                <a:spcPts val="1000"/>
              </a:spcBef>
              <a:spcAft>
                <a:spcPts val="0"/>
              </a:spcAft>
              <a:buClr>
                <a:schemeClr val="accent1"/>
              </a:buClr>
              <a:buSzPct val="80000"/>
              <a:buFont typeface="Wingdings 3" charset="2"/>
              <a:buChar char=""/>
            </a:pPr>
            <a:r>
              <a:rPr lang="en-US" dirty="0" smtClean="0"/>
              <a:t>The physical topology can be bus, star or mixture</a:t>
            </a:r>
          </a:p>
        </p:txBody>
      </p:sp>
    </p:spTree>
    <p:extLst>
      <p:ext uri="{BB962C8B-B14F-4D97-AF65-F5344CB8AC3E}">
        <p14:creationId xmlns:p14="http://schemas.microsoft.com/office/powerpoint/2010/main" val="2078486455"/>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9" name="Shape 439"/>
          <p:cNvSpPr>
            <a:spLocks noGrp="1"/>
          </p:cNvSpPr>
          <p:nvPr>
            <p:ph type="title"/>
          </p:nvPr>
        </p:nvSpPr>
        <p:spPr>
          <a:prstGeom prst="rect">
            <a:avLst/>
          </a:prstGeom>
        </p:spPr>
        <p:txBody>
          <a:bodyPr/>
          <a:lstStyle/>
          <a:p>
            <a:pPr algn="l" defTabSz="457200" rtl="1" eaLnBrk="1" latinLnBrk="0" hangingPunct="1">
              <a:spcBef>
                <a:spcPct val="0"/>
              </a:spcBef>
              <a:buNone/>
            </a:pPr>
            <a:r>
              <a:rPr lang="en-US" dirty="0" smtClean="0"/>
              <a:t>Physical layer</a:t>
            </a:r>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2305649"/>
            <a:ext cx="11970327" cy="4552351"/>
          </a:xfrm>
          <a:prstGeom prst="rect">
            <a:avLst/>
          </a:prstGeom>
        </p:spPr>
      </p:pic>
    </p:spTree>
    <p:extLst>
      <p:ext uri="{BB962C8B-B14F-4D97-AF65-F5344CB8AC3E}">
        <p14:creationId xmlns:p14="http://schemas.microsoft.com/office/powerpoint/2010/main" val="690431474"/>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9" name="Shape 439"/>
          <p:cNvSpPr>
            <a:spLocks noGrp="1"/>
          </p:cNvSpPr>
          <p:nvPr>
            <p:ph type="title"/>
          </p:nvPr>
        </p:nvSpPr>
        <p:spPr>
          <a:prstGeom prst="rect">
            <a:avLst/>
          </a:prstGeom>
        </p:spPr>
        <p:txBody>
          <a:bodyPr/>
          <a:lstStyle/>
          <a:p>
            <a:pPr algn="l" defTabSz="457200" rtl="1" eaLnBrk="1" latinLnBrk="0" hangingPunct="1">
              <a:spcBef>
                <a:spcPct val="0"/>
              </a:spcBef>
              <a:buNone/>
            </a:pPr>
            <a:r>
              <a:rPr lang="en-US" dirty="0" smtClean="0"/>
              <a:t>Data link layer</a:t>
            </a:r>
            <a:endParaRPr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6821" y="1624261"/>
            <a:ext cx="8229600" cy="2286000"/>
          </a:xfrm>
          <a:prstGeom prst="rect">
            <a:avLst/>
          </a:prstGeom>
        </p:spPr>
      </p:pic>
      <p:graphicFrame>
        <p:nvGraphicFramePr>
          <p:cNvPr id="2" name="Table 1"/>
          <p:cNvGraphicFramePr>
            <a:graphicFrameLocks noGrp="1"/>
          </p:cNvGraphicFramePr>
          <p:nvPr>
            <p:extLst>
              <p:ext uri="{D42A27DB-BD31-4B8C-83A1-F6EECF244321}">
                <p14:modId xmlns:p14="http://schemas.microsoft.com/office/powerpoint/2010/main" val="1359357859"/>
              </p:ext>
            </p:extLst>
          </p:nvPr>
        </p:nvGraphicFramePr>
        <p:xfrm>
          <a:off x="2156690" y="5596466"/>
          <a:ext cx="8127999" cy="370840"/>
        </p:xfrm>
        <a:graphic>
          <a:graphicData uri="http://schemas.openxmlformats.org/drawingml/2006/table">
            <a:tbl>
              <a:tblPr firstRow="1" bandRow="1">
                <a:tableStyleId>{18603FDC-E32A-4AB5-989C-0864C3EAD2B8}</a:tableStyleId>
              </a:tblPr>
              <a:tblGrid>
                <a:gridCol w="2709333"/>
                <a:gridCol w="2709333"/>
                <a:gridCol w="2709333"/>
              </a:tblGrid>
              <a:tr h="370840">
                <a:tc>
                  <a:txBody>
                    <a:bodyPr/>
                    <a:lstStyle/>
                    <a:p>
                      <a:pPr marL="0" algn="ctr" defTabSz="457200" rtl="1" eaLnBrk="1" latinLnBrk="0" hangingPunct="1"/>
                      <a:r>
                        <a:rPr lang="en-US" b="0" dirty="0" smtClean="0"/>
                        <a:t>Message</a:t>
                      </a:r>
                      <a:r>
                        <a:rPr lang="en-US" b="0" baseline="0" dirty="0" smtClean="0"/>
                        <a:t> ID (29 bits)</a:t>
                      </a:r>
                      <a:endParaRPr lang="en-US" b="0" dirty="0"/>
                    </a:p>
                  </a:txBody>
                  <a:tcPr/>
                </a:tc>
                <a:tc>
                  <a:txBody>
                    <a:bodyPr/>
                    <a:lstStyle/>
                    <a:p>
                      <a:pPr algn="ctr"/>
                      <a:r>
                        <a:rPr lang="en-US" b="0" dirty="0" smtClean="0"/>
                        <a:t>Data Size (4</a:t>
                      </a:r>
                      <a:r>
                        <a:rPr lang="en-US" b="0" baseline="0" dirty="0" smtClean="0"/>
                        <a:t> bits)</a:t>
                      </a:r>
                      <a:endParaRPr lang="en-US" b="0" dirty="0"/>
                    </a:p>
                  </a:txBody>
                  <a:tcPr/>
                </a:tc>
                <a:tc>
                  <a:txBody>
                    <a:bodyPr/>
                    <a:lstStyle/>
                    <a:p>
                      <a:pPr algn="ctr"/>
                      <a:r>
                        <a:rPr lang="en-US" b="0" dirty="0" smtClean="0"/>
                        <a:t>Data (0</a:t>
                      </a:r>
                      <a:r>
                        <a:rPr lang="en-US" b="0" baseline="0" dirty="0" smtClean="0"/>
                        <a:t> to 8 bytes)</a:t>
                      </a:r>
                      <a:endParaRPr lang="en-US" b="0" dirty="0"/>
                    </a:p>
                  </a:txBody>
                  <a:tcPr/>
                </a:tc>
              </a:tr>
            </a:tbl>
          </a:graphicData>
        </a:graphic>
      </p:graphicFrame>
      <p:sp>
        <p:nvSpPr>
          <p:cNvPr id="4" name="Striped Right Arrow 3"/>
          <p:cNvSpPr/>
          <p:nvPr/>
        </p:nvSpPr>
        <p:spPr>
          <a:xfrm rot="5400000">
            <a:off x="5379576" y="4306009"/>
            <a:ext cx="1025233" cy="922421"/>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156690" y="4042225"/>
            <a:ext cx="1736437" cy="369332"/>
          </a:xfrm>
          <a:prstGeom prst="rect">
            <a:avLst/>
          </a:prstGeom>
          <a:noFill/>
        </p:spPr>
        <p:txBody>
          <a:bodyPr wrap="square" rtlCol="0">
            <a:spAutoFit/>
          </a:bodyPr>
          <a:lstStyle/>
          <a:p>
            <a:pPr marL="0" marR="0" indent="0" algn="ctr" defTabSz="914400" rtl="1" fontAlgn="auto" latinLnBrk="0" hangingPunct="0">
              <a:lnSpc>
                <a:spcPct val="100000"/>
              </a:lnSpc>
              <a:spcBef>
                <a:spcPts val="0"/>
              </a:spcBef>
              <a:spcAft>
                <a:spcPts val="0"/>
              </a:spcAft>
              <a:buClrTx/>
              <a:buSzTx/>
              <a:buFontTx/>
              <a:buNone/>
              <a:tabLst/>
            </a:pPr>
            <a:r>
              <a:rPr lang="en-US" dirty="0" smtClean="0">
                <a:solidFill>
                  <a:schemeClr val="tx1"/>
                </a:solidFill>
              </a:rPr>
              <a:t>Version 2.0b</a:t>
            </a:r>
            <a:endParaRPr lang="en-US" dirty="0">
              <a:solidFill>
                <a:schemeClr val="tx1"/>
              </a:solidFill>
            </a:endParaRPr>
          </a:p>
        </p:txBody>
      </p:sp>
    </p:spTree>
    <p:extLst>
      <p:ext uri="{BB962C8B-B14F-4D97-AF65-F5344CB8AC3E}">
        <p14:creationId xmlns:p14="http://schemas.microsoft.com/office/powerpoint/2010/main" val="1786195831"/>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 name="Shape 445"/>
          <p:cNvSpPr>
            <a:spLocks noGrp="1"/>
          </p:cNvSpPr>
          <p:nvPr>
            <p:ph type="title"/>
          </p:nvPr>
        </p:nvSpPr>
        <p:spPr>
          <a:prstGeom prst="rect">
            <a:avLst/>
          </a:prstGeom>
        </p:spPr>
        <p:txBody>
          <a:bodyPr/>
          <a:lstStyle/>
          <a:p>
            <a:r>
              <a:rPr lang="en-US" dirty="0" smtClean="0"/>
              <a:t>CAN converter and filtering</a:t>
            </a:r>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179" y="5205846"/>
            <a:ext cx="12229179" cy="1652154"/>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96737" y="1721990"/>
            <a:ext cx="2656609" cy="2656609"/>
          </a:xfrm>
          <a:prstGeom prst="rect">
            <a:avLst/>
          </a:prstGeom>
        </p:spPr>
      </p:pic>
      <p:sp>
        <p:nvSpPr>
          <p:cNvPr id="5" name="Text Placeholder 1"/>
          <p:cNvSpPr>
            <a:spLocks noGrp="1"/>
          </p:cNvSpPr>
          <p:nvPr>
            <p:ph type="body" idx="1"/>
          </p:nvPr>
        </p:nvSpPr>
        <p:spPr>
          <a:xfrm>
            <a:off x="3990111" y="2227119"/>
            <a:ext cx="6830291" cy="1646349"/>
          </a:xfrm>
        </p:spPr>
        <p:txBody>
          <a:bodyPr/>
          <a:lstStyle/>
          <a:p>
            <a:pPr marL="342900" indent="-342900" defTabSz="457200" eaLnBrk="1" latinLnBrk="0" hangingPunct="1">
              <a:spcBef>
                <a:spcPts val="1000"/>
              </a:spcBef>
              <a:spcAft>
                <a:spcPts val="0"/>
              </a:spcAft>
              <a:buClr>
                <a:schemeClr val="accent1"/>
              </a:buClr>
              <a:buSzPct val="80000"/>
              <a:buFont typeface="Wingdings 3" charset="2"/>
              <a:buChar char=""/>
            </a:pPr>
            <a:r>
              <a:rPr lang="en-US" dirty="0" smtClean="0"/>
              <a:t>From CAN Bus to RS-232</a:t>
            </a:r>
          </a:p>
          <a:p>
            <a:pPr marL="342900" indent="-342900" defTabSz="457200" eaLnBrk="1" latinLnBrk="0" hangingPunct="1">
              <a:spcBef>
                <a:spcPts val="1000"/>
              </a:spcBef>
              <a:spcAft>
                <a:spcPts val="0"/>
              </a:spcAft>
              <a:buClr>
                <a:schemeClr val="accent1"/>
              </a:buClr>
              <a:buSzPct val="80000"/>
              <a:buFont typeface="Wingdings 3" charset="2"/>
              <a:buChar char=""/>
            </a:pPr>
            <a:r>
              <a:rPr lang="en-US" dirty="0" smtClean="0"/>
              <a:t>Works at 115200 kbps baud rate</a:t>
            </a:r>
          </a:p>
          <a:p>
            <a:pPr marL="342900" indent="-342900" defTabSz="457200" eaLnBrk="1" latinLnBrk="0" hangingPunct="1">
              <a:spcBef>
                <a:spcPts val="1000"/>
              </a:spcBef>
              <a:spcAft>
                <a:spcPts val="0"/>
              </a:spcAft>
              <a:buClr>
                <a:schemeClr val="accent1"/>
              </a:buClr>
              <a:buSzPct val="80000"/>
              <a:buFont typeface="Wingdings 3" charset="2"/>
              <a:buChar char=""/>
            </a:pPr>
            <a:r>
              <a:rPr lang="en-US" dirty="0" smtClean="0"/>
              <a:t>Able to filter irrelevant messages</a:t>
            </a:r>
          </a:p>
        </p:txBody>
      </p:sp>
    </p:spTree>
  </p:cSld>
  <p:clrMapOvr>
    <a:masterClrMapping/>
  </p:clrMapOvr>
  <p:transition spd="med"/>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5A2F9111-B2DB-470C-BA56-608F9B658826}"/>
    </a:ext>
  </a:extLst>
</a:theme>
</file>

<file path=ppt/theme/theme2.xml><?xml version="1.0" encoding="utf-8"?>
<a:theme xmlns:a="http://schemas.openxmlformats.org/drawingml/2006/main" name="עשן מתפתל">
  <a:themeElements>
    <a:clrScheme name="עשן מתפתל">
      <a:dk1>
        <a:srgbClr val="000000"/>
      </a:dk1>
      <a:lt1>
        <a:srgbClr val="FFFFFF"/>
      </a:lt1>
      <a:dk2>
        <a:srgbClr val="A7A7A7"/>
      </a:dk2>
      <a:lt2>
        <a:srgbClr val="535353"/>
      </a:lt2>
      <a:accent1>
        <a:srgbClr val="A53010"/>
      </a:accent1>
      <a:accent2>
        <a:srgbClr val="DE7E18"/>
      </a:accent2>
      <a:accent3>
        <a:srgbClr val="9F8351"/>
      </a:accent3>
      <a:accent4>
        <a:srgbClr val="728653"/>
      </a:accent4>
      <a:accent5>
        <a:srgbClr val="92AA4C"/>
      </a:accent5>
      <a:accent6>
        <a:srgbClr val="6AAC91"/>
      </a:accent6>
      <a:hlink>
        <a:srgbClr val="0000FF"/>
      </a:hlink>
      <a:folHlink>
        <a:srgbClr val="FF00FF"/>
      </a:folHlink>
    </a:clrScheme>
    <a:fontScheme name="עשן מתפתל">
      <a:majorFont>
        <a:latin typeface="Calibri"/>
        <a:ea typeface="Calibri"/>
        <a:cs typeface="Calibri"/>
      </a:majorFont>
      <a:minorFont>
        <a:latin typeface="Helvetica"/>
        <a:ea typeface="Helvetica"/>
        <a:cs typeface="Helvetica"/>
      </a:minorFont>
    </a:fontScheme>
    <a:fmtScheme name="עשן מתפתל">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25000"/>
              </a:srgbClr>
            </a:outerShdw>
          </a:effectLst>
        </a:effectStyle>
        <a:effectStyle>
          <a:effectLst>
            <a:outerShdw blurRad="38100" dist="25400" dir="5400000" rotWithShape="0">
              <a:srgbClr val="000000">
                <a:alpha val="25000"/>
              </a:srgbClr>
            </a:outerShdw>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5875" cap="rnd">
          <a:solidFill>
            <a:schemeClr val="accent1"/>
          </a:solidFill>
          <a:prstDash val="solid"/>
          <a:round/>
        </a:ln>
        <a:effectLst>
          <a:outerShdw blurRad="38100" dist="25400" dir="5400000" rotWithShape="0">
            <a:srgbClr val="000000">
              <a:alpha val="2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r"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Gothic"/>
            <a:ea typeface="Century Gothic"/>
            <a:cs typeface="Century Gothic"/>
            <a:sym typeface="Century Gothic"/>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5875" cap="rnd">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r"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Gothic"/>
            <a:ea typeface="Century Gothic"/>
            <a:cs typeface="Century Gothic"/>
            <a:sym typeface="Century Gothic"/>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Ion</Template>
  <TotalTime>2125</TotalTime>
  <Words>1379</Words>
  <Application>Microsoft Macintosh PowerPoint</Application>
  <PresentationFormat>Widescreen</PresentationFormat>
  <Paragraphs>167</Paragraphs>
  <Slides>25</Slides>
  <Notes>25</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Calibri</vt:lpstr>
      <vt:lpstr>Century Gothic</vt:lpstr>
      <vt:lpstr>Mangal</vt:lpstr>
      <vt:lpstr>Times New Roman</vt:lpstr>
      <vt:lpstr>Wingdings 3</vt:lpstr>
      <vt:lpstr>Ion</vt:lpstr>
      <vt:lpstr>Formula Car Telemetry System</vt:lpstr>
      <vt:lpstr>Formula Student Team</vt:lpstr>
      <vt:lpstr>The Need For Telemetry</vt:lpstr>
      <vt:lpstr>Network Topology</vt:lpstr>
      <vt:lpstr>CAN bus</vt:lpstr>
      <vt:lpstr>Network physical topology</vt:lpstr>
      <vt:lpstr>Physical layer</vt:lpstr>
      <vt:lpstr>Data link layer</vt:lpstr>
      <vt:lpstr>CAN converter and filtering</vt:lpstr>
      <vt:lpstr>RF Connectivity</vt:lpstr>
      <vt:lpstr>Maximizing signal range</vt:lpstr>
      <vt:lpstr>Software design</vt:lpstr>
      <vt:lpstr>Multi-threading</vt:lpstr>
      <vt:lpstr>Receiving and analyzing</vt:lpstr>
      <vt:lpstr>Errors detection</vt:lpstr>
      <vt:lpstr>Data loss competing</vt:lpstr>
      <vt:lpstr>PowerPoint Presentation</vt:lpstr>
      <vt:lpstr>Data presentation</vt:lpstr>
      <vt:lpstr>Data presentation</vt:lpstr>
      <vt:lpstr>Log file</vt:lpstr>
      <vt:lpstr>Output file</vt:lpstr>
      <vt:lpstr>Demo</vt:lpstr>
      <vt:lpstr>Demo</vt:lpstr>
      <vt:lpstr>Achievements</vt:lpstr>
      <vt:lpstr>Thank you!</vt:lpstr>
    </vt:vector>
  </TitlesOfParts>
  <LinksUpToDate>false</LinksUpToDate>
  <SharedDoc>false</SharedDoc>
  <HyperlinksChanged>false</HyperlinksChanged>
  <AppVersion>15.0035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Formula Car Telemetry System</dc:title>
  <cp:lastModifiedBy>danielxp75@gmail.com</cp:lastModifiedBy>
  <cp:revision>91</cp:revision>
  <dcterms:modified xsi:type="dcterms:W3CDTF">2017-06-25T21:02:00Z</dcterms:modified>
</cp:coreProperties>
</file>